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7"/>
  </p:notesMasterIdLst>
  <p:sldIdLst>
    <p:sldId id="259" r:id="rId2"/>
    <p:sldId id="257" r:id="rId3"/>
    <p:sldId id="256" r:id="rId4"/>
    <p:sldId id="260" r:id="rId5"/>
    <p:sldId id="261" r:id="rId6"/>
  </p:sldIdLst>
  <p:sldSz cx="16202025" cy="21602700"/>
  <p:notesSz cx="6858000" cy="9144000"/>
  <p:defaultTextStyle>
    <a:defPPr>
      <a:defRPr lang="es-ES"/>
    </a:defPPr>
    <a:lvl1pPr marL="0" algn="l" defTabSz="21602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0135" algn="l" defTabSz="21602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60270" algn="l" defTabSz="21602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40405" algn="l" defTabSz="21602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20540" algn="l" defTabSz="21602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00675" algn="l" defTabSz="21602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480810" algn="l" defTabSz="21602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560945" algn="l" defTabSz="21602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641080" algn="l" defTabSz="21602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804">
          <p15:clr>
            <a:srgbClr val="A4A3A4"/>
          </p15:clr>
        </p15:guide>
        <p15:guide id="2" pos="510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lian Arturo Barrios Pinzon" initials="JABP" lastIdx="1" clrIdx="0">
    <p:extLst>
      <p:ext uri="{19B8F6BF-5375-455C-9EA6-DF929625EA0E}">
        <p15:presenceInfo xmlns:p15="http://schemas.microsoft.com/office/powerpoint/2012/main" userId="S-1-5-21-311285038-1031192792-4256452446-445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90" autoAdjust="0"/>
    <p:restoredTop sz="94660"/>
  </p:normalViewPr>
  <p:slideViewPr>
    <p:cSldViewPr>
      <p:cViewPr varScale="1">
        <p:scale>
          <a:sx n="31" d="100"/>
          <a:sy n="31" d="100"/>
        </p:scale>
        <p:origin x="1584" y="32"/>
      </p:cViewPr>
      <p:guideLst>
        <p:guide orient="horz" pos="6804"/>
        <p:guide pos="510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s-CO" dirty="0" err="1" smtClean="0"/>
              <a:t>Lorem</a:t>
            </a:r>
            <a:r>
              <a:rPr lang="es-CO" dirty="0" smtClean="0"/>
              <a:t> </a:t>
            </a:r>
            <a:r>
              <a:rPr lang="es-CO" dirty="0" err="1" smtClean="0"/>
              <a:t>ipsum</a:t>
            </a:r>
            <a:endParaRPr lang="es-CO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Hoja1!$A$2:$A$5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A83-4EC0-95E5-74AE97B60B63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Hoja1!$A$2:$A$5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Hoja1!$C$2:$C$5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BA83-4EC0-95E5-74AE97B60B63}"/>
            </c:ext>
          </c:extLst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Hoja1!$A$2:$A$5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Hoja1!$D$2:$D$5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BA83-4EC0-95E5-74AE97B60B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20783072"/>
        <c:axId val="520778760"/>
      </c:barChart>
      <c:catAx>
        <c:axId val="520783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520778760"/>
        <c:crosses val="autoZero"/>
        <c:auto val="1"/>
        <c:lblAlgn val="ctr"/>
        <c:lblOffset val="100"/>
        <c:noMultiLvlLbl val="0"/>
      </c:catAx>
      <c:valAx>
        <c:axId val="520778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520783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9FC41-3BF3-4AF1-B26F-AD33D0BEB2EB}" type="datetimeFigureOut">
              <a:rPr lang="es-CR" smtClean="0"/>
              <a:t>6/9/2018</a:t>
            </a:fld>
            <a:endParaRPr lang="es-C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54217-02A7-4EE9-9DDA-2AE10E3CFB56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637062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154217-02A7-4EE9-9DDA-2AE10E3CFB56}" type="slidenum">
              <a:rPr lang="es-CR" smtClean="0"/>
              <a:t>2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632692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215152" y="6710843"/>
            <a:ext cx="13771721" cy="4630578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2430304" y="12241530"/>
            <a:ext cx="11341418" cy="55206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80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160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2404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3205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400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480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560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641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09850" y="1155147"/>
            <a:ext cx="2734093" cy="2457307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7577" y="1155147"/>
            <a:ext cx="7932243" cy="24573071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79849" y="13881736"/>
            <a:ext cx="13771721" cy="4290536"/>
          </a:xfrm>
        </p:spPr>
        <p:txBody>
          <a:bodyPr anchor="t"/>
          <a:lstStyle>
            <a:lvl1pPr algn="l">
              <a:defRPr sz="95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279849" y="9156149"/>
            <a:ext cx="13771721" cy="4725588"/>
          </a:xfrm>
        </p:spPr>
        <p:txBody>
          <a:bodyPr anchor="b"/>
          <a:lstStyle>
            <a:lvl1pPr marL="0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1pPr>
            <a:lvl2pPr marL="1080135" indent="0">
              <a:buNone/>
              <a:defRPr sz="4300">
                <a:solidFill>
                  <a:schemeClr val="tx1">
                    <a:tint val="75000"/>
                  </a:schemeClr>
                </a:solidFill>
              </a:defRPr>
            </a:lvl2pPr>
            <a:lvl3pPr marL="2160270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3pPr>
            <a:lvl4pPr marL="3240405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4pPr>
            <a:lvl5pPr marL="432054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5pPr>
            <a:lvl6pPr marL="5400675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6pPr>
            <a:lvl7pPr marL="648081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7pPr>
            <a:lvl8pPr marL="7560945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8pPr>
            <a:lvl9pPr marL="864108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7577" y="6720841"/>
            <a:ext cx="5333167" cy="19007378"/>
          </a:xfrm>
        </p:spPr>
        <p:txBody>
          <a:bodyPr/>
          <a:lstStyle>
            <a:lvl1pPr>
              <a:defRPr sz="6600"/>
            </a:lvl1pPr>
            <a:lvl2pPr>
              <a:defRPr sz="5700"/>
            </a:lvl2pPr>
            <a:lvl3pPr>
              <a:defRPr sz="47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210777" y="6720841"/>
            <a:ext cx="5333167" cy="19007378"/>
          </a:xfrm>
        </p:spPr>
        <p:txBody>
          <a:bodyPr/>
          <a:lstStyle>
            <a:lvl1pPr>
              <a:defRPr sz="6600"/>
            </a:lvl1pPr>
            <a:lvl2pPr>
              <a:defRPr sz="5700"/>
            </a:lvl2pPr>
            <a:lvl3pPr>
              <a:defRPr sz="4700"/>
            </a:lvl3pPr>
            <a:lvl4pPr>
              <a:defRPr sz="4300"/>
            </a:lvl4pPr>
            <a:lvl5pPr>
              <a:defRPr sz="4300"/>
            </a:lvl5pPr>
            <a:lvl6pPr>
              <a:defRPr sz="4300"/>
            </a:lvl6pPr>
            <a:lvl7pPr>
              <a:defRPr sz="4300"/>
            </a:lvl7pPr>
            <a:lvl8pPr>
              <a:defRPr sz="4300"/>
            </a:lvl8pPr>
            <a:lvl9pPr>
              <a:defRPr sz="43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10101" y="865110"/>
            <a:ext cx="14581823" cy="3600450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810102" y="4835605"/>
            <a:ext cx="7158708" cy="2015250"/>
          </a:xfrm>
        </p:spPr>
        <p:txBody>
          <a:bodyPr anchor="b"/>
          <a:lstStyle>
            <a:lvl1pPr marL="0" indent="0">
              <a:buNone/>
              <a:defRPr sz="5700" b="1"/>
            </a:lvl1pPr>
            <a:lvl2pPr marL="1080135" indent="0">
              <a:buNone/>
              <a:defRPr sz="4700" b="1"/>
            </a:lvl2pPr>
            <a:lvl3pPr marL="2160270" indent="0">
              <a:buNone/>
              <a:defRPr sz="4300" b="1"/>
            </a:lvl3pPr>
            <a:lvl4pPr marL="3240405" indent="0">
              <a:buNone/>
              <a:defRPr sz="3800" b="1"/>
            </a:lvl4pPr>
            <a:lvl5pPr marL="4320540" indent="0">
              <a:buNone/>
              <a:defRPr sz="3800" b="1"/>
            </a:lvl5pPr>
            <a:lvl6pPr marL="5400675" indent="0">
              <a:buNone/>
              <a:defRPr sz="3800" b="1"/>
            </a:lvl6pPr>
            <a:lvl7pPr marL="6480810" indent="0">
              <a:buNone/>
              <a:defRPr sz="3800" b="1"/>
            </a:lvl7pPr>
            <a:lvl8pPr marL="7560945" indent="0">
              <a:buNone/>
              <a:defRPr sz="3800" b="1"/>
            </a:lvl8pPr>
            <a:lvl9pPr marL="8641080" indent="0">
              <a:buNone/>
              <a:defRPr sz="38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810102" y="6850856"/>
            <a:ext cx="7158708" cy="12446557"/>
          </a:xfrm>
        </p:spPr>
        <p:txBody>
          <a:bodyPr/>
          <a:lstStyle>
            <a:lvl1pPr>
              <a:defRPr sz="5700"/>
            </a:lvl1pPr>
            <a:lvl2pPr>
              <a:defRPr sz="4700"/>
            </a:lvl2pPr>
            <a:lvl3pPr>
              <a:defRPr sz="4300"/>
            </a:lvl3pPr>
            <a:lvl4pPr>
              <a:defRPr sz="3800"/>
            </a:lvl4pPr>
            <a:lvl5pPr>
              <a:defRPr sz="3800"/>
            </a:lvl5pPr>
            <a:lvl6pPr>
              <a:defRPr sz="3800"/>
            </a:lvl6pPr>
            <a:lvl7pPr>
              <a:defRPr sz="3800"/>
            </a:lvl7pPr>
            <a:lvl8pPr>
              <a:defRPr sz="3800"/>
            </a:lvl8pPr>
            <a:lvl9pPr>
              <a:defRPr sz="3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8230406" y="4835605"/>
            <a:ext cx="7161519" cy="2015250"/>
          </a:xfrm>
        </p:spPr>
        <p:txBody>
          <a:bodyPr anchor="b"/>
          <a:lstStyle>
            <a:lvl1pPr marL="0" indent="0">
              <a:buNone/>
              <a:defRPr sz="5700" b="1"/>
            </a:lvl1pPr>
            <a:lvl2pPr marL="1080135" indent="0">
              <a:buNone/>
              <a:defRPr sz="4700" b="1"/>
            </a:lvl2pPr>
            <a:lvl3pPr marL="2160270" indent="0">
              <a:buNone/>
              <a:defRPr sz="4300" b="1"/>
            </a:lvl3pPr>
            <a:lvl4pPr marL="3240405" indent="0">
              <a:buNone/>
              <a:defRPr sz="3800" b="1"/>
            </a:lvl4pPr>
            <a:lvl5pPr marL="4320540" indent="0">
              <a:buNone/>
              <a:defRPr sz="3800" b="1"/>
            </a:lvl5pPr>
            <a:lvl6pPr marL="5400675" indent="0">
              <a:buNone/>
              <a:defRPr sz="3800" b="1"/>
            </a:lvl6pPr>
            <a:lvl7pPr marL="6480810" indent="0">
              <a:buNone/>
              <a:defRPr sz="3800" b="1"/>
            </a:lvl7pPr>
            <a:lvl8pPr marL="7560945" indent="0">
              <a:buNone/>
              <a:defRPr sz="3800" b="1"/>
            </a:lvl8pPr>
            <a:lvl9pPr marL="8641080" indent="0">
              <a:buNone/>
              <a:defRPr sz="38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8230406" y="6850856"/>
            <a:ext cx="7161519" cy="12446557"/>
          </a:xfrm>
        </p:spPr>
        <p:txBody>
          <a:bodyPr/>
          <a:lstStyle>
            <a:lvl1pPr>
              <a:defRPr sz="5700"/>
            </a:lvl1pPr>
            <a:lvl2pPr>
              <a:defRPr sz="4700"/>
            </a:lvl2pPr>
            <a:lvl3pPr>
              <a:defRPr sz="4300"/>
            </a:lvl3pPr>
            <a:lvl4pPr>
              <a:defRPr sz="3800"/>
            </a:lvl4pPr>
            <a:lvl5pPr>
              <a:defRPr sz="3800"/>
            </a:lvl5pPr>
            <a:lvl6pPr>
              <a:defRPr sz="3800"/>
            </a:lvl6pPr>
            <a:lvl7pPr>
              <a:defRPr sz="3800"/>
            </a:lvl7pPr>
            <a:lvl8pPr>
              <a:defRPr sz="3800"/>
            </a:lvl8pPr>
            <a:lvl9pPr>
              <a:defRPr sz="3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810103" y="860108"/>
            <a:ext cx="5330355" cy="3660458"/>
          </a:xfrm>
        </p:spPr>
        <p:txBody>
          <a:bodyPr anchor="b"/>
          <a:lstStyle>
            <a:lvl1pPr algn="l">
              <a:defRPr sz="47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6334542" y="860109"/>
            <a:ext cx="9057383" cy="18437307"/>
          </a:xfrm>
        </p:spPr>
        <p:txBody>
          <a:bodyPr/>
          <a:lstStyle>
            <a:lvl1pPr>
              <a:defRPr sz="7600"/>
            </a:lvl1pPr>
            <a:lvl2pPr>
              <a:defRPr sz="6600"/>
            </a:lvl2pPr>
            <a:lvl3pPr>
              <a:defRPr sz="5700"/>
            </a:lvl3pPr>
            <a:lvl4pPr>
              <a:defRPr sz="4700"/>
            </a:lvl4pPr>
            <a:lvl5pPr>
              <a:defRPr sz="4700"/>
            </a:lvl5pPr>
            <a:lvl6pPr>
              <a:defRPr sz="4700"/>
            </a:lvl6pPr>
            <a:lvl7pPr>
              <a:defRPr sz="4700"/>
            </a:lvl7pPr>
            <a:lvl8pPr>
              <a:defRPr sz="4700"/>
            </a:lvl8pPr>
            <a:lvl9pPr>
              <a:defRPr sz="47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810103" y="4520567"/>
            <a:ext cx="5330355" cy="14776849"/>
          </a:xfrm>
        </p:spPr>
        <p:txBody>
          <a:bodyPr/>
          <a:lstStyle>
            <a:lvl1pPr marL="0" indent="0">
              <a:buNone/>
              <a:defRPr sz="3300"/>
            </a:lvl1pPr>
            <a:lvl2pPr marL="1080135" indent="0">
              <a:buNone/>
              <a:defRPr sz="2800"/>
            </a:lvl2pPr>
            <a:lvl3pPr marL="2160270" indent="0">
              <a:buNone/>
              <a:defRPr sz="2400"/>
            </a:lvl3pPr>
            <a:lvl4pPr marL="3240405" indent="0">
              <a:buNone/>
              <a:defRPr sz="2100"/>
            </a:lvl4pPr>
            <a:lvl5pPr marL="4320540" indent="0">
              <a:buNone/>
              <a:defRPr sz="2100"/>
            </a:lvl5pPr>
            <a:lvl6pPr marL="5400675" indent="0">
              <a:buNone/>
              <a:defRPr sz="2100"/>
            </a:lvl6pPr>
            <a:lvl7pPr marL="6480810" indent="0">
              <a:buNone/>
              <a:defRPr sz="2100"/>
            </a:lvl7pPr>
            <a:lvl8pPr marL="7560945" indent="0">
              <a:buNone/>
              <a:defRPr sz="2100"/>
            </a:lvl8pPr>
            <a:lvl9pPr marL="8641080" indent="0">
              <a:buNone/>
              <a:defRPr sz="21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175710" y="15121891"/>
            <a:ext cx="9721215" cy="1785225"/>
          </a:xfrm>
        </p:spPr>
        <p:txBody>
          <a:bodyPr anchor="b"/>
          <a:lstStyle>
            <a:lvl1pPr algn="l">
              <a:defRPr sz="47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3175710" y="1930240"/>
            <a:ext cx="9721215" cy="12961620"/>
          </a:xfrm>
        </p:spPr>
        <p:txBody>
          <a:bodyPr/>
          <a:lstStyle>
            <a:lvl1pPr marL="0" indent="0">
              <a:buNone/>
              <a:defRPr sz="7600"/>
            </a:lvl1pPr>
            <a:lvl2pPr marL="1080135" indent="0">
              <a:buNone/>
              <a:defRPr sz="6600"/>
            </a:lvl2pPr>
            <a:lvl3pPr marL="2160270" indent="0">
              <a:buNone/>
              <a:defRPr sz="5700"/>
            </a:lvl3pPr>
            <a:lvl4pPr marL="3240405" indent="0">
              <a:buNone/>
              <a:defRPr sz="4700"/>
            </a:lvl4pPr>
            <a:lvl5pPr marL="4320540" indent="0">
              <a:buNone/>
              <a:defRPr sz="4700"/>
            </a:lvl5pPr>
            <a:lvl6pPr marL="5400675" indent="0">
              <a:buNone/>
              <a:defRPr sz="4700"/>
            </a:lvl6pPr>
            <a:lvl7pPr marL="6480810" indent="0">
              <a:buNone/>
              <a:defRPr sz="4700"/>
            </a:lvl7pPr>
            <a:lvl8pPr marL="7560945" indent="0">
              <a:buNone/>
              <a:defRPr sz="4700"/>
            </a:lvl8pPr>
            <a:lvl9pPr marL="8641080" indent="0">
              <a:buNone/>
              <a:defRPr sz="47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3175710" y="16907116"/>
            <a:ext cx="9721215" cy="2535315"/>
          </a:xfrm>
        </p:spPr>
        <p:txBody>
          <a:bodyPr/>
          <a:lstStyle>
            <a:lvl1pPr marL="0" indent="0">
              <a:buNone/>
              <a:defRPr sz="3300"/>
            </a:lvl1pPr>
            <a:lvl2pPr marL="1080135" indent="0">
              <a:buNone/>
              <a:defRPr sz="2800"/>
            </a:lvl2pPr>
            <a:lvl3pPr marL="2160270" indent="0">
              <a:buNone/>
              <a:defRPr sz="2400"/>
            </a:lvl3pPr>
            <a:lvl4pPr marL="3240405" indent="0">
              <a:buNone/>
              <a:defRPr sz="2100"/>
            </a:lvl4pPr>
            <a:lvl5pPr marL="4320540" indent="0">
              <a:buNone/>
              <a:defRPr sz="2100"/>
            </a:lvl5pPr>
            <a:lvl6pPr marL="5400675" indent="0">
              <a:buNone/>
              <a:defRPr sz="2100"/>
            </a:lvl6pPr>
            <a:lvl7pPr marL="6480810" indent="0">
              <a:buNone/>
              <a:defRPr sz="2100"/>
            </a:lvl7pPr>
            <a:lvl8pPr marL="7560945" indent="0">
              <a:buNone/>
              <a:defRPr sz="2100"/>
            </a:lvl8pPr>
            <a:lvl9pPr marL="8641080" indent="0">
              <a:buNone/>
              <a:defRPr sz="21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810101" y="865110"/>
            <a:ext cx="14581823" cy="3600450"/>
          </a:xfrm>
          <a:prstGeom prst="rect">
            <a:avLst/>
          </a:prstGeom>
        </p:spPr>
        <p:txBody>
          <a:bodyPr vert="horz" lIns="216027" tIns="108014" rIns="216027" bIns="108014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810101" y="5040633"/>
            <a:ext cx="14581823" cy="14256783"/>
          </a:xfrm>
          <a:prstGeom prst="rect">
            <a:avLst/>
          </a:prstGeom>
        </p:spPr>
        <p:txBody>
          <a:bodyPr vert="horz" lIns="216027" tIns="108014" rIns="216027" bIns="108014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810101" y="20022505"/>
            <a:ext cx="3780473" cy="1150143"/>
          </a:xfrm>
          <a:prstGeom prst="rect">
            <a:avLst/>
          </a:prstGeom>
        </p:spPr>
        <p:txBody>
          <a:bodyPr vert="horz" lIns="216027" tIns="108014" rIns="216027" bIns="108014" rtlCol="0" anchor="ctr"/>
          <a:lstStyle>
            <a:lvl1pPr algn="l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6FD22-A963-46D6-B198-DFCD5A502D7C}" type="datetimeFigureOut">
              <a:rPr lang="es-ES" smtClean="0"/>
              <a:t>06/09/2018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5535692" y="20022505"/>
            <a:ext cx="5130641" cy="1150143"/>
          </a:xfrm>
          <a:prstGeom prst="rect">
            <a:avLst/>
          </a:prstGeom>
        </p:spPr>
        <p:txBody>
          <a:bodyPr vert="horz" lIns="216027" tIns="108014" rIns="216027" bIns="108014" rtlCol="0" anchor="ctr"/>
          <a:lstStyle>
            <a:lvl1pPr algn="ct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11611451" y="20022505"/>
            <a:ext cx="3780473" cy="1150143"/>
          </a:xfrm>
          <a:prstGeom prst="rect">
            <a:avLst/>
          </a:prstGeom>
        </p:spPr>
        <p:txBody>
          <a:bodyPr vert="horz" lIns="216027" tIns="108014" rIns="216027" bIns="108014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E533-96C7-41CB-8AC7-595E70228C98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60270" rtl="0" eaLnBrk="1" latinLnBrk="0" hangingPunct="1">
        <a:spcBef>
          <a:spcPct val="0"/>
        </a:spcBef>
        <a:buNone/>
        <a:defRPr sz="10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10101" indent="-810101" algn="l" defTabSz="2160270" rtl="0" eaLnBrk="1" latinLnBrk="0" hangingPunct="1">
        <a:spcBef>
          <a:spcPct val="20000"/>
        </a:spcBef>
        <a:buFont typeface="Arial" pitchFamily="34" charset="0"/>
        <a:buChar char="•"/>
        <a:defRPr sz="7600" kern="1200">
          <a:solidFill>
            <a:schemeClr val="tx1"/>
          </a:solidFill>
          <a:latin typeface="+mn-lt"/>
          <a:ea typeface="+mn-ea"/>
          <a:cs typeface="+mn-cs"/>
        </a:defRPr>
      </a:lvl1pPr>
      <a:lvl2pPr marL="1755219" indent="-675084" algn="l" defTabSz="2160270" rtl="0" eaLnBrk="1" latinLnBrk="0" hangingPunct="1">
        <a:spcBef>
          <a:spcPct val="20000"/>
        </a:spcBef>
        <a:buFont typeface="Arial" pitchFamily="34" charset="0"/>
        <a:buChar char="–"/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2700338" indent="-540068" algn="l" defTabSz="2160270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3780473" indent="-540068" algn="l" defTabSz="2160270" rtl="0" eaLnBrk="1" latinLnBrk="0" hangingPunct="1">
        <a:spcBef>
          <a:spcPct val="20000"/>
        </a:spcBef>
        <a:buFont typeface="Arial" pitchFamily="34" charset="0"/>
        <a:buChar char="–"/>
        <a:defRPr sz="4700" kern="1200">
          <a:solidFill>
            <a:schemeClr val="tx1"/>
          </a:solidFill>
          <a:latin typeface="+mn-lt"/>
          <a:ea typeface="+mn-ea"/>
          <a:cs typeface="+mn-cs"/>
        </a:defRPr>
      </a:lvl4pPr>
      <a:lvl5pPr marL="4860608" indent="-540068" algn="l" defTabSz="2160270" rtl="0" eaLnBrk="1" latinLnBrk="0" hangingPunct="1">
        <a:spcBef>
          <a:spcPct val="20000"/>
        </a:spcBef>
        <a:buFont typeface="Arial" pitchFamily="34" charset="0"/>
        <a:buChar char="»"/>
        <a:defRPr sz="4700" kern="1200">
          <a:solidFill>
            <a:schemeClr val="tx1"/>
          </a:solidFill>
          <a:latin typeface="+mn-lt"/>
          <a:ea typeface="+mn-ea"/>
          <a:cs typeface="+mn-cs"/>
        </a:defRPr>
      </a:lvl5pPr>
      <a:lvl6pPr marL="5940743" indent="-540068" algn="l" defTabSz="2160270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6pPr>
      <a:lvl7pPr marL="7020878" indent="-540068" algn="l" defTabSz="2160270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7pPr>
      <a:lvl8pPr marL="8101013" indent="-540068" algn="l" defTabSz="2160270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8pPr>
      <a:lvl9pPr marL="9181148" indent="-540068" algn="l" defTabSz="2160270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21602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0135" algn="l" defTabSz="21602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60270" algn="l" defTabSz="21602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40405" algn="l" defTabSz="21602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20540" algn="l" defTabSz="21602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00675" algn="l" defTabSz="21602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480810" algn="l" defTabSz="21602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560945" algn="l" defTabSz="21602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641080" algn="l" defTabSz="21602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gesti&#243;n.conocimiento@fucsalud.edu.co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lgramirez@fucsalud.edu.co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16236" y="5256734"/>
            <a:ext cx="13681520" cy="5520690"/>
          </a:xfrm>
        </p:spPr>
        <p:txBody>
          <a:bodyPr>
            <a:noAutofit/>
          </a:bodyPr>
          <a:lstStyle/>
          <a:p>
            <a:pPr algn="just"/>
            <a:r>
              <a:rPr lang="es-ES" sz="3600" b="1" i="1" dirty="0" smtClean="0">
                <a:solidFill>
                  <a:srgbClr val="0070C0"/>
                </a:solidFill>
              </a:rPr>
              <a:t>Antes </a:t>
            </a:r>
            <a:r>
              <a:rPr lang="es-ES" sz="3600" b="1" i="1" dirty="0">
                <a:solidFill>
                  <a:srgbClr val="0070C0"/>
                </a:solidFill>
              </a:rPr>
              <a:t>de la sustentación</a:t>
            </a:r>
            <a:r>
              <a:rPr lang="es-ES" sz="3600" b="1" i="1" dirty="0" smtClean="0">
                <a:solidFill>
                  <a:srgbClr val="0070C0"/>
                </a:solidFill>
              </a:rPr>
              <a:t>.</a:t>
            </a:r>
          </a:p>
          <a:p>
            <a:endParaRPr lang="es-ES" sz="3600" b="1" i="1" dirty="0">
              <a:solidFill>
                <a:schemeClr val="tx1"/>
              </a:solidFill>
            </a:endParaRPr>
          </a:p>
          <a:p>
            <a:pPr marL="1371600" indent="-1371600" algn="just">
              <a:buFont typeface="+mj-lt"/>
              <a:buAutoNum type="arabicPeriod"/>
            </a:pPr>
            <a:r>
              <a:rPr lang="es-ES" sz="3600" dirty="0" smtClean="0">
                <a:solidFill>
                  <a:schemeClr val="tx1"/>
                </a:solidFill>
              </a:rPr>
              <a:t>El </a:t>
            </a:r>
            <a:r>
              <a:rPr lang="es-ES" sz="3600" dirty="0">
                <a:solidFill>
                  <a:schemeClr val="tx1"/>
                </a:solidFill>
              </a:rPr>
              <a:t>residente debe entregar el borrador del póster junto con el borrador del </a:t>
            </a:r>
            <a:r>
              <a:rPr lang="es-ES" sz="3600" dirty="0" smtClean="0">
                <a:solidFill>
                  <a:schemeClr val="tx1"/>
                </a:solidFill>
              </a:rPr>
              <a:t>artículo siguiendo las instrucciones citadas.</a:t>
            </a:r>
            <a:endParaRPr lang="es-ES" sz="3600" b="1" i="1" dirty="0" smtClean="0">
              <a:solidFill>
                <a:schemeClr val="tx1"/>
              </a:solidFill>
            </a:endParaRPr>
          </a:p>
          <a:p>
            <a:pPr algn="just"/>
            <a:endParaRPr lang="es-ES" sz="3600" b="1" i="1" dirty="0" smtClean="0">
              <a:solidFill>
                <a:schemeClr val="tx1"/>
              </a:solidFill>
            </a:endParaRPr>
          </a:p>
          <a:p>
            <a:pPr algn="just"/>
            <a:r>
              <a:rPr lang="es-ES" sz="3600" b="1" i="1" dirty="0" smtClean="0">
                <a:solidFill>
                  <a:srgbClr val="0070C0"/>
                </a:solidFill>
              </a:rPr>
              <a:t>Después de </a:t>
            </a:r>
            <a:r>
              <a:rPr lang="es-ES" sz="3600" b="1" i="1" dirty="0">
                <a:solidFill>
                  <a:srgbClr val="0070C0"/>
                </a:solidFill>
              </a:rPr>
              <a:t>la sustentación.</a:t>
            </a:r>
          </a:p>
          <a:p>
            <a:pPr marL="1371600" indent="-1371600" algn="just">
              <a:buFont typeface="+mj-lt"/>
              <a:buAutoNum type="arabicPeriod"/>
            </a:pPr>
            <a:endParaRPr lang="es-ES" sz="3600" dirty="0">
              <a:solidFill>
                <a:schemeClr val="tx1"/>
              </a:solidFill>
            </a:endParaRPr>
          </a:p>
          <a:p>
            <a:pPr marL="1371600" indent="-1371600" algn="just">
              <a:buFont typeface="+mj-lt"/>
              <a:buAutoNum type="arabicPeriod"/>
            </a:pPr>
            <a:r>
              <a:rPr lang="es-ES" sz="3600" dirty="0">
                <a:solidFill>
                  <a:schemeClr val="tx1"/>
                </a:solidFill>
              </a:rPr>
              <a:t>El residente hace los cambios </a:t>
            </a:r>
            <a:r>
              <a:rPr lang="es-ES" sz="3600" dirty="0" smtClean="0">
                <a:solidFill>
                  <a:schemeClr val="tx1"/>
                </a:solidFill>
              </a:rPr>
              <a:t>recomendado en la sustentación y </a:t>
            </a:r>
            <a:r>
              <a:rPr lang="es-ES" sz="3600" dirty="0">
                <a:solidFill>
                  <a:schemeClr val="tx1"/>
                </a:solidFill>
              </a:rPr>
              <a:t>recibe el </a:t>
            </a:r>
            <a:r>
              <a:rPr lang="es-ES" sz="3600" b="1" i="1" dirty="0">
                <a:solidFill>
                  <a:schemeClr val="tx1"/>
                </a:solidFill>
              </a:rPr>
              <a:t>aval del investigador principal</a:t>
            </a:r>
            <a:r>
              <a:rPr lang="es-ES" sz="3600" dirty="0">
                <a:solidFill>
                  <a:schemeClr val="tx1"/>
                </a:solidFill>
              </a:rPr>
              <a:t> (firmado)</a:t>
            </a:r>
          </a:p>
          <a:p>
            <a:pPr marL="1371600" indent="-1371600" algn="just">
              <a:buFont typeface="+mj-lt"/>
              <a:buAutoNum type="arabicPeriod"/>
            </a:pPr>
            <a:r>
              <a:rPr lang="es-ES" sz="3600" dirty="0">
                <a:solidFill>
                  <a:schemeClr val="tx1"/>
                </a:solidFill>
              </a:rPr>
              <a:t>El residente lleva el póster con el aval al asesor para recibir su </a:t>
            </a:r>
            <a:r>
              <a:rPr lang="es-ES" sz="3600" b="1" i="1" dirty="0">
                <a:solidFill>
                  <a:schemeClr val="tx1"/>
                </a:solidFill>
              </a:rPr>
              <a:t>visto bueno del metodólogo</a:t>
            </a:r>
            <a:r>
              <a:rPr lang="es-ES" sz="3600" dirty="0">
                <a:solidFill>
                  <a:schemeClr val="tx1"/>
                </a:solidFill>
              </a:rPr>
              <a:t> (firmado)</a:t>
            </a:r>
          </a:p>
          <a:p>
            <a:pPr marL="1371600" indent="-1371600" algn="just">
              <a:buFont typeface="+mj-lt"/>
              <a:buAutoNum type="arabicPeriod"/>
            </a:pPr>
            <a:r>
              <a:rPr lang="es-ES" sz="3600" dirty="0">
                <a:solidFill>
                  <a:schemeClr val="tx1"/>
                </a:solidFill>
              </a:rPr>
              <a:t>El residente lleva la versión final a </a:t>
            </a:r>
            <a:r>
              <a:rPr lang="es-ES" sz="3600" dirty="0" smtClean="0">
                <a:solidFill>
                  <a:schemeClr val="tx1"/>
                </a:solidFill>
              </a:rPr>
              <a:t>investigaciones para </a:t>
            </a:r>
            <a:r>
              <a:rPr lang="es-ES" sz="3600" dirty="0">
                <a:solidFill>
                  <a:schemeClr val="tx1"/>
                </a:solidFill>
              </a:rPr>
              <a:t>la verificación de la lista de </a:t>
            </a:r>
            <a:r>
              <a:rPr lang="es-ES" sz="3600" dirty="0" smtClean="0">
                <a:solidFill>
                  <a:schemeClr val="tx1"/>
                </a:solidFill>
              </a:rPr>
              <a:t>chequeo (</a:t>
            </a:r>
            <a:r>
              <a:rPr lang="es-ES" sz="4000" u="sng" dirty="0" smtClean="0">
                <a:hlinkClick r:id="rId3"/>
              </a:rPr>
              <a:t>gestión.conocimiento@fucsalud.edu.co</a:t>
            </a:r>
            <a:r>
              <a:rPr lang="es-ES" sz="4000" dirty="0" smtClean="0"/>
              <a:t> )</a:t>
            </a:r>
          </a:p>
          <a:p>
            <a:pPr marL="1371600" indent="-1371600" algn="just">
              <a:buFont typeface="+mj-lt"/>
              <a:buAutoNum type="arabicPeriod"/>
            </a:pPr>
            <a:endParaRPr lang="es-ES" sz="4000" dirty="0" smtClean="0"/>
          </a:p>
          <a:p>
            <a:pPr algn="just"/>
            <a:r>
              <a:rPr lang="es-ES" sz="3600" b="1" i="1" dirty="0" smtClean="0">
                <a:solidFill>
                  <a:srgbClr val="0070C0"/>
                </a:solidFill>
              </a:rPr>
              <a:t>Entrega de CD</a:t>
            </a:r>
          </a:p>
          <a:p>
            <a:pPr algn="just"/>
            <a:endParaRPr lang="es-ES" sz="3600" b="1" i="1" dirty="0">
              <a:solidFill>
                <a:srgbClr val="C00000"/>
              </a:solidFill>
            </a:endParaRPr>
          </a:p>
          <a:p>
            <a:pPr marL="1371600" indent="-1371600" algn="just">
              <a:buFont typeface="+mj-lt"/>
              <a:buAutoNum type="arabicPeriod"/>
            </a:pPr>
            <a:r>
              <a:rPr lang="es-ES" sz="3600" dirty="0" smtClean="0">
                <a:solidFill>
                  <a:schemeClr val="tx1"/>
                </a:solidFill>
              </a:rPr>
              <a:t>Una </a:t>
            </a:r>
            <a:r>
              <a:rPr lang="es-ES" sz="3600" dirty="0">
                <a:solidFill>
                  <a:schemeClr val="tx1"/>
                </a:solidFill>
              </a:rPr>
              <a:t>vez tenga la aprobación de </a:t>
            </a:r>
            <a:r>
              <a:rPr lang="es-ES" sz="3600" dirty="0" smtClean="0">
                <a:solidFill>
                  <a:schemeClr val="tx1"/>
                </a:solidFill>
              </a:rPr>
              <a:t>Investigaciones, </a:t>
            </a:r>
            <a:r>
              <a:rPr lang="es-ES" sz="3600" dirty="0">
                <a:solidFill>
                  <a:schemeClr val="tx1"/>
                </a:solidFill>
              </a:rPr>
              <a:t>puede quemar el </a:t>
            </a:r>
            <a:r>
              <a:rPr lang="es-ES" sz="3600" dirty="0" smtClean="0">
                <a:solidFill>
                  <a:schemeClr val="tx1"/>
                </a:solidFill>
              </a:rPr>
              <a:t>CD.</a:t>
            </a:r>
          </a:p>
          <a:p>
            <a:pPr marL="1371600" indent="-1371600" algn="just">
              <a:buFont typeface="+mj-lt"/>
              <a:buAutoNum type="arabicPeriod"/>
            </a:pPr>
            <a:r>
              <a:rPr lang="es-ES" sz="3600" dirty="0" smtClean="0">
                <a:solidFill>
                  <a:schemeClr val="tx1"/>
                </a:solidFill>
              </a:rPr>
              <a:t>El </a:t>
            </a:r>
            <a:r>
              <a:rPr lang="es-ES" sz="3600" dirty="0">
                <a:solidFill>
                  <a:schemeClr val="tx1"/>
                </a:solidFill>
              </a:rPr>
              <a:t>residente es responsable de verificar los errores de diagramación cuando éstos van a jornadas.</a:t>
            </a:r>
          </a:p>
          <a:p>
            <a:endParaRPr lang="es-ES" sz="3600" dirty="0"/>
          </a:p>
        </p:txBody>
      </p:sp>
      <p:sp>
        <p:nvSpPr>
          <p:cNvPr id="5" name="5 CuadroTexto"/>
          <p:cNvSpPr txBox="1"/>
          <p:nvPr/>
        </p:nvSpPr>
        <p:spPr>
          <a:xfrm>
            <a:off x="4716636" y="720230"/>
            <a:ext cx="8928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600" b="1" dirty="0" smtClean="0">
                <a:solidFill>
                  <a:schemeClr val="bg1"/>
                </a:solidFill>
              </a:rPr>
              <a:t>Entrega de póster</a:t>
            </a:r>
            <a:endParaRPr lang="es-E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497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4320630"/>
            <a:ext cx="16202025" cy="169938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4" name="3 CuadroTexto"/>
          <p:cNvSpPr txBox="1"/>
          <p:nvPr/>
        </p:nvSpPr>
        <p:spPr>
          <a:xfrm>
            <a:off x="972220" y="5184726"/>
            <a:ext cx="13825536" cy="1837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2000" dirty="0"/>
              <a:t>Para la elaboración </a:t>
            </a:r>
            <a:r>
              <a:rPr lang="es-ES" sz="2000" dirty="0" smtClean="0"/>
              <a:t>del póster es </a:t>
            </a:r>
            <a:r>
              <a:rPr lang="es-ES" sz="2000" dirty="0"/>
              <a:t>necesario que tenga en cuenta </a:t>
            </a:r>
            <a:r>
              <a:rPr lang="es-ES" sz="2000" dirty="0" smtClean="0"/>
              <a:t>las siguientes especificaciones establecidas por la Fundación </a:t>
            </a:r>
            <a:r>
              <a:rPr lang="es-ES" sz="2000" dirty="0"/>
              <a:t>Universitaria de Ciencias de la </a:t>
            </a:r>
            <a:r>
              <a:rPr lang="es-ES" sz="2000" dirty="0" smtClean="0"/>
              <a:t>Salud - FUCS:</a:t>
            </a:r>
            <a:endParaRPr lang="es-CO" sz="2000" dirty="0"/>
          </a:p>
          <a:p>
            <a:pPr algn="just"/>
            <a:r>
              <a:rPr lang="es-ES" sz="2000" dirty="0"/>
              <a:t> </a:t>
            </a:r>
            <a:endParaRPr lang="es-CO" sz="20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000" dirty="0" smtClean="0"/>
              <a:t>Debe construir el póster en </a:t>
            </a:r>
            <a:r>
              <a:rPr lang="es-ES" sz="2000" dirty="0"/>
              <a:t>la plantilla de </a:t>
            </a:r>
            <a:r>
              <a:rPr lang="es-ES" sz="2000" dirty="0" err="1"/>
              <a:t>P</a:t>
            </a:r>
            <a:r>
              <a:rPr lang="es-ES" sz="2000" dirty="0" err="1" smtClean="0"/>
              <a:t>ower</a:t>
            </a:r>
            <a:r>
              <a:rPr lang="es-ES" sz="2000" dirty="0" smtClean="0"/>
              <a:t> </a:t>
            </a:r>
            <a:r>
              <a:rPr lang="es-ES" sz="2000" dirty="0"/>
              <a:t>P</a:t>
            </a:r>
            <a:r>
              <a:rPr lang="es-ES" sz="2000" dirty="0" smtClean="0"/>
              <a:t>oint.</a:t>
            </a:r>
            <a:endParaRPr lang="es-ES" sz="20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000" dirty="0" smtClean="0"/>
              <a:t>Enviar </a:t>
            </a:r>
            <a:r>
              <a:rPr lang="es-ES" sz="2000" dirty="0"/>
              <a:t>todo tipo de </a:t>
            </a:r>
            <a:r>
              <a:rPr lang="es-ES" sz="2000" dirty="0" smtClean="0"/>
              <a:t>imágenes (gráficos y tablas) </a:t>
            </a:r>
            <a:r>
              <a:rPr lang="es-ES" sz="2000" dirty="0"/>
              <a:t>en archivos originales y verificar que la </a:t>
            </a:r>
            <a:r>
              <a:rPr lang="es-ES" sz="2000" dirty="0" smtClean="0"/>
              <a:t>imagen sea de buena resolución (calidad visual). </a:t>
            </a:r>
            <a:r>
              <a:rPr lang="es-ES" sz="2000" dirty="0"/>
              <a:t>Incluir estás </a:t>
            </a:r>
            <a:r>
              <a:rPr lang="es-ES" sz="2000" dirty="0" smtClean="0"/>
              <a:t>imágenes </a:t>
            </a:r>
            <a:r>
              <a:rPr lang="es-ES" sz="2000" dirty="0"/>
              <a:t>en </a:t>
            </a:r>
            <a:r>
              <a:rPr lang="es-ES" sz="2000" dirty="0" smtClean="0"/>
              <a:t>la plantilla </a:t>
            </a:r>
            <a:r>
              <a:rPr lang="es-ES" sz="2000" dirty="0"/>
              <a:t>para conocer su </a:t>
            </a:r>
            <a:r>
              <a:rPr lang="es-ES" sz="2000" dirty="0" smtClean="0"/>
              <a:t>ubicación.</a:t>
            </a:r>
            <a:endParaRPr lang="es-ES" sz="20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000" dirty="0" smtClean="0"/>
              <a:t>Revisar </a:t>
            </a:r>
            <a:r>
              <a:rPr lang="es-ES" sz="2000" dirty="0"/>
              <a:t>textos y hacer corrección de estilo antes de ser </a:t>
            </a:r>
            <a:r>
              <a:rPr lang="es-ES" sz="2000" dirty="0" smtClean="0"/>
              <a:t>enviado, estos contenidos deben estar avalados por el investigador principal y el asesor metodológico.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s-ES" sz="2000" dirty="0" smtClean="0"/>
              <a:t>Se </a:t>
            </a:r>
            <a:r>
              <a:rPr lang="es-ES" sz="2000" dirty="0"/>
              <a:t>sugiere organizar la información del póster </a:t>
            </a:r>
            <a:r>
              <a:rPr lang="es-ES" sz="2000" dirty="0" smtClean="0"/>
              <a:t>en </a:t>
            </a:r>
            <a:r>
              <a:rPr lang="es-ES" sz="2000" dirty="0"/>
              <a:t>la siguiente secuencia:</a:t>
            </a:r>
            <a:endParaRPr lang="es-CO" sz="2000" dirty="0"/>
          </a:p>
          <a:p>
            <a:r>
              <a:rPr lang="es-ES" sz="2000" dirty="0"/>
              <a:t>  </a:t>
            </a:r>
            <a:endParaRPr lang="es-CO" sz="2000" dirty="0"/>
          </a:p>
          <a:p>
            <a:pPr lvl="0"/>
            <a:r>
              <a:rPr lang="es-ES" sz="2000" b="1" dirty="0" smtClean="0">
                <a:solidFill>
                  <a:srgbClr val="0070C0"/>
                </a:solidFill>
              </a:rPr>
              <a:t>ENCABEZADO</a:t>
            </a:r>
          </a:p>
          <a:p>
            <a:pPr lvl="0"/>
            <a:endParaRPr lang="es-CO" sz="2000" dirty="0"/>
          </a:p>
          <a:p>
            <a:pPr marL="906463" lvl="1" indent="-457200" algn="just">
              <a:buFont typeface="+mj-lt"/>
              <a:buAutoNum type="arabicPeriod"/>
            </a:pPr>
            <a:r>
              <a:rPr lang="es-ES" sz="2000" b="1" dirty="0" smtClean="0"/>
              <a:t>Título</a:t>
            </a:r>
            <a:r>
              <a:rPr lang="es-ES" sz="2000" b="1" dirty="0"/>
              <a:t>:</a:t>
            </a:r>
            <a:r>
              <a:rPr lang="es-ES" sz="2000" dirty="0"/>
              <a:t> Debe incluir el máximo de información </a:t>
            </a:r>
            <a:r>
              <a:rPr lang="es-ES" sz="2000" dirty="0" smtClean="0"/>
              <a:t>con </a:t>
            </a:r>
            <a:r>
              <a:rPr lang="es-ES" sz="2000" dirty="0"/>
              <a:t>el número mínimo de </a:t>
            </a:r>
            <a:r>
              <a:rPr lang="es-ES" sz="2000" dirty="0" smtClean="0"/>
              <a:t>palabras</a:t>
            </a:r>
            <a:r>
              <a:rPr lang="es-ES" sz="2000" dirty="0"/>
              <a:t>. Se debe evitar la utilización de </a:t>
            </a:r>
            <a:r>
              <a:rPr lang="es-ES" sz="2000" dirty="0" smtClean="0"/>
              <a:t>abreviaciones, siglas</a:t>
            </a:r>
            <a:r>
              <a:rPr lang="es-ES" sz="2000" dirty="0"/>
              <a:t>, </a:t>
            </a:r>
            <a:r>
              <a:rPr lang="es-ES" sz="2000" dirty="0" smtClean="0"/>
              <a:t>acrónimos. </a:t>
            </a:r>
            <a:r>
              <a:rPr lang="es-ES" sz="2000" b="1" dirty="0" smtClean="0"/>
              <a:t>Debe </a:t>
            </a:r>
            <a:r>
              <a:rPr lang="es-ES" sz="2000" b="1" dirty="0"/>
              <a:t>contener máximo 150 caracteres</a:t>
            </a:r>
            <a:r>
              <a:rPr lang="es-ES" sz="2000" b="1" dirty="0" smtClean="0"/>
              <a:t>. Debe estar en mayúscula y color amarillo.</a:t>
            </a:r>
          </a:p>
          <a:p>
            <a:pPr marL="906463" lvl="1" indent="-457200" algn="just">
              <a:buFont typeface="+mj-lt"/>
              <a:buAutoNum type="arabicPeriod"/>
            </a:pPr>
            <a:r>
              <a:rPr lang="es-ES" sz="2000" b="1" dirty="0" smtClean="0"/>
              <a:t>Autores</a:t>
            </a:r>
            <a:r>
              <a:rPr lang="es-ES" sz="2000" b="1" dirty="0"/>
              <a:t>: </a:t>
            </a:r>
            <a:r>
              <a:rPr lang="es-ES" sz="2000" dirty="0"/>
              <a:t>Indicar el apellido seguido de las iniciales del </a:t>
            </a:r>
            <a:r>
              <a:rPr lang="es-ES" sz="2000" dirty="0" smtClean="0"/>
              <a:t>nombre. </a:t>
            </a:r>
            <a:r>
              <a:rPr lang="es-ES" sz="2000" dirty="0"/>
              <a:t>Debe registrar el escalafón docente del instructor y el programa académico, en el caso de los residentes deben poner el año de residencia y programa académico.  Separar cada uno de los autores por medio </a:t>
            </a:r>
            <a:r>
              <a:rPr lang="es-ES" sz="2000" dirty="0" smtClean="0"/>
              <a:t>comas</a:t>
            </a:r>
            <a:r>
              <a:rPr lang="es-ES" sz="2000" dirty="0"/>
              <a:t>. </a:t>
            </a:r>
            <a:r>
              <a:rPr lang="es-ES" sz="2000" dirty="0" smtClean="0"/>
              <a:t>Registrar el departamento </a:t>
            </a:r>
            <a:r>
              <a:rPr lang="es-ES" sz="2000" dirty="0"/>
              <a:t>y/o </a:t>
            </a:r>
            <a:r>
              <a:rPr lang="es-ES" sz="2000" dirty="0" smtClean="0"/>
              <a:t>división e institución. </a:t>
            </a:r>
          </a:p>
          <a:p>
            <a:pPr marL="906463" lvl="1" indent="-457200" algn="just">
              <a:buFont typeface="+mj-lt"/>
              <a:buAutoNum type="arabicPeriod"/>
            </a:pPr>
            <a:r>
              <a:rPr lang="es-ES" sz="2000" b="1" dirty="0" smtClean="0"/>
              <a:t>Contacto de correspondencia: </a:t>
            </a:r>
            <a:r>
              <a:rPr lang="es-ES" sz="2000" dirty="0" smtClean="0"/>
              <a:t>Incluir el nombre y correo electrónico del autor de correspondencia.</a:t>
            </a:r>
          </a:p>
          <a:p>
            <a:pPr marL="906463" lvl="1" indent="-457200" algn="just">
              <a:buFont typeface="+mj-lt"/>
              <a:buAutoNum type="arabicPeriod"/>
            </a:pPr>
            <a:r>
              <a:rPr lang="es-ES" sz="2000" b="1" dirty="0" smtClean="0"/>
              <a:t>Nombre del evento: </a:t>
            </a:r>
            <a:r>
              <a:rPr lang="es-ES" sz="2000" dirty="0" smtClean="0"/>
              <a:t>En el recuadro azul mas claro, escriba el nombre del evento, acompañado del mes y año en el que se realiza.</a:t>
            </a:r>
            <a:endParaRPr lang="es-CO" sz="2000" dirty="0"/>
          </a:p>
          <a:p>
            <a:pPr algn="just"/>
            <a:endParaRPr lang="es-ES" sz="2000" dirty="0" smtClean="0"/>
          </a:p>
          <a:p>
            <a:pPr algn="just"/>
            <a:r>
              <a:rPr lang="es-ES" sz="2000" b="1" dirty="0" smtClean="0">
                <a:solidFill>
                  <a:srgbClr val="0070C0"/>
                </a:solidFill>
              </a:rPr>
              <a:t>CONTENIDO DEL PÓSTER:</a:t>
            </a:r>
          </a:p>
          <a:p>
            <a:pPr algn="just"/>
            <a:endParaRPr lang="es-ES" sz="2000" dirty="0" smtClean="0"/>
          </a:p>
          <a:p>
            <a:pPr algn="just"/>
            <a:r>
              <a:rPr lang="es-ES" sz="2000" dirty="0" smtClean="0"/>
              <a:t>Dos </a:t>
            </a:r>
            <a:r>
              <a:rPr lang="es-ES" sz="2000" dirty="0"/>
              <a:t>columnas que contengan, en sentido vertical, </a:t>
            </a:r>
            <a:r>
              <a:rPr lang="es-ES" sz="2000" dirty="0" smtClean="0"/>
              <a:t>en  </a:t>
            </a:r>
            <a:r>
              <a:rPr lang="es-ES" sz="2000" dirty="0"/>
              <a:t>letra </a:t>
            </a:r>
            <a:r>
              <a:rPr lang="es-ES" sz="2000" dirty="0" smtClean="0"/>
              <a:t> </a:t>
            </a:r>
            <a:r>
              <a:rPr lang="es-ES" sz="2000" dirty="0"/>
              <a:t>Arial </a:t>
            </a:r>
            <a:r>
              <a:rPr lang="es-ES" sz="2000" dirty="0" smtClean="0"/>
              <a:t>14, con las </a:t>
            </a:r>
            <a:r>
              <a:rPr lang="es-ES" sz="2000" dirty="0"/>
              <a:t>siguientes </a:t>
            </a:r>
            <a:r>
              <a:rPr lang="es-ES" sz="2000" dirty="0" smtClean="0"/>
              <a:t>secciones:</a:t>
            </a:r>
            <a:endParaRPr lang="es-CO" sz="2000" dirty="0"/>
          </a:p>
          <a:p>
            <a:pPr lvl="0" algn="just"/>
            <a:endParaRPr lang="es-CO" sz="2000" dirty="0">
              <a:solidFill>
                <a:srgbClr val="002060"/>
              </a:solidFill>
            </a:endParaRPr>
          </a:p>
          <a:p>
            <a:pPr marL="444500" lvl="1" algn="just"/>
            <a:r>
              <a:rPr lang="es-ES" sz="2000" b="1" dirty="0" smtClean="0">
                <a:solidFill>
                  <a:srgbClr val="002060"/>
                </a:solidFill>
              </a:rPr>
              <a:t>Columna izquierda: </a:t>
            </a:r>
            <a:endParaRPr lang="es-CO" sz="2000" dirty="0" smtClean="0">
              <a:solidFill>
                <a:srgbClr val="002060"/>
              </a:solidFill>
            </a:endParaRPr>
          </a:p>
          <a:p>
            <a:pPr marL="444500" lvl="1" algn="just"/>
            <a:r>
              <a:rPr lang="es-ES" sz="2000" b="1" dirty="0"/>
              <a:t/>
            </a:r>
            <a:br>
              <a:rPr lang="es-ES" sz="2000" b="1" dirty="0"/>
            </a:br>
            <a:r>
              <a:rPr lang="es-ES" sz="2000" b="1" dirty="0" smtClean="0"/>
              <a:t>1. Introducción</a:t>
            </a:r>
            <a:r>
              <a:rPr lang="es-ES" sz="2000" dirty="0"/>
              <a:t>: antecedentes de la investigación, debe ser corta y clara (Texto: color negro Arial </a:t>
            </a:r>
            <a:r>
              <a:rPr lang="es-ES" sz="2000" dirty="0" smtClean="0"/>
              <a:t>14)  </a:t>
            </a:r>
            <a:endParaRPr lang="es-CO" sz="2000" dirty="0"/>
          </a:p>
          <a:p>
            <a:pPr marL="444500" lvl="1" algn="just"/>
            <a:r>
              <a:rPr lang="es-ES" sz="2000" b="1" dirty="0" smtClean="0"/>
              <a:t>2. Objetivo</a:t>
            </a:r>
            <a:r>
              <a:rPr lang="es-ES" sz="2000" dirty="0"/>
              <a:t>:</a:t>
            </a:r>
            <a:r>
              <a:rPr lang="es-ES" sz="2000" dirty="0" smtClean="0"/>
              <a:t> </a:t>
            </a:r>
            <a:r>
              <a:rPr lang="es-ES" sz="2000" dirty="0"/>
              <a:t>Objetivo principal </a:t>
            </a:r>
            <a:endParaRPr lang="es-CO" sz="2000" dirty="0"/>
          </a:p>
          <a:p>
            <a:pPr marL="444500" lvl="1" algn="just"/>
            <a:r>
              <a:rPr lang="es-ES" sz="2000" b="1" dirty="0" smtClean="0"/>
              <a:t>3. Método:</a:t>
            </a:r>
            <a:r>
              <a:rPr lang="es-ES" sz="2000" dirty="0" smtClean="0"/>
              <a:t> </a:t>
            </a:r>
            <a:r>
              <a:rPr lang="es-ES" sz="2000" dirty="0"/>
              <a:t>diseño de la investigación, lugar donde se adelantó el trabajo, período de tiempo del mismo; población del estudio (criterios de selección, estrategia de muestreo); principales variables de interés (definición, métodos de medición); estrategias para el análisis estadístico de la información. (tamaño de la muestra, análisis de los resultados) </a:t>
            </a:r>
            <a:endParaRPr lang="es-CO" sz="2000" dirty="0"/>
          </a:p>
          <a:p>
            <a:pPr marL="444500" lvl="1" algn="just"/>
            <a:r>
              <a:rPr lang="es-ES" sz="2000" dirty="0"/>
              <a:t> </a:t>
            </a:r>
            <a:endParaRPr lang="es-CO" sz="2000" dirty="0"/>
          </a:p>
          <a:p>
            <a:pPr marL="444500" lvl="1" algn="just"/>
            <a:r>
              <a:rPr lang="es-ES" sz="2000" b="1" dirty="0">
                <a:solidFill>
                  <a:srgbClr val="002060"/>
                </a:solidFill>
              </a:rPr>
              <a:t>Columna </a:t>
            </a:r>
            <a:r>
              <a:rPr lang="es-ES" sz="2000" b="1" dirty="0" smtClean="0">
                <a:solidFill>
                  <a:srgbClr val="002060"/>
                </a:solidFill>
              </a:rPr>
              <a:t>derecha: </a:t>
            </a:r>
            <a:endParaRPr lang="es-CO" sz="2000" dirty="0">
              <a:solidFill>
                <a:srgbClr val="002060"/>
              </a:solidFill>
            </a:endParaRPr>
          </a:p>
          <a:p>
            <a:pPr marL="444500" lvl="1" algn="just"/>
            <a:r>
              <a:rPr lang="es-ES" sz="2000" b="1" dirty="0"/>
              <a:t> </a:t>
            </a:r>
            <a:endParaRPr lang="es-CO" sz="2000" dirty="0"/>
          </a:p>
          <a:p>
            <a:pPr marL="444500" lvl="1" algn="just"/>
            <a:r>
              <a:rPr lang="es-ES" sz="2000" b="1" dirty="0" smtClean="0"/>
              <a:t>4 y 5. Resultados y conclusiones: </a:t>
            </a:r>
            <a:r>
              <a:rPr lang="es-ES" sz="2000" dirty="0"/>
              <a:t>Se sugiere hacer uso de tablas y gráficas para resumir los resultados estas deben ir en orden consecutivo, teniendo en cuenta que el texto debe ser fácilmente legible. Los títulos de las gráficas y/o tablas deben tener números arábigos y están en la parte inferior de estas.  (Texto: Color negro Arial </a:t>
            </a:r>
            <a:r>
              <a:rPr lang="es-ES" sz="2000" dirty="0" smtClean="0"/>
              <a:t>11). </a:t>
            </a:r>
          </a:p>
          <a:p>
            <a:pPr marL="901700" lvl="1" indent="-457200" algn="just">
              <a:buAutoNum type="alphaLcPeriod"/>
            </a:pPr>
            <a:endParaRPr lang="es-CO" sz="2000" dirty="0" smtClean="0"/>
          </a:p>
          <a:p>
            <a:pPr marL="0" lvl="1" algn="just"/>
            <a:r>
              <a:rPr lang="es-ES" sz="2000" b="1" dirty="0" smtClean="0">
                <a:solidFill>
                  <a:srgbClr val="0070C0"/>
                </a:solidFill>
              </a:rPr>
              <a:t>PÁRTE INFERIOR:</a:t>
            </a:r>
            <a:endParaRPr lang="es-ES" sz="2000" b="1" dirty="0">
              <a:solidFill>
                <a:srgbClr val="0070C0"/>
              </a:solidFill>
            </a:endParaRPr>
          </a:p>
          <a:p>
            <a:pPr marL="444500" lvl="1" algn="just"/>
            <a:endParaRPr lang="es-ES" sz="2000" b="1" dirty="0" smtClean="0"/>
          </a:p>
          <a:p>
            <a:pPr marL="444500" lvl="1" algn="just"/>
            <a:r>
              <a:rPr lang="es-ES" sz="2000" b="1" dirty="0" smtClean="0"/>
              <a:t>1. Bibliografía: </a:t>
            </a:r>
            <a:r>
              <a:rPr lang="es-ES" sz="2000" dirty="0" smtClean="0"/>
              <a:t>Debe citar las fuentes que considere más importantes, puede citar </a:t>
            </a:r>
            <a:r>
              <a:rPr lang="es-ES" sz="2000" b="1" dirty="0" smtClean="0"/>
              <a:t>máximo 3 referencias. Aplique normas VANCOUVER. </a:t>
            </a:r>
          </a:p>
          <a:p>
            <a:pPr algn="just"/>
            <a:endParaRPr lang="es-ES" sz="2000" b="1" dirty="0"/>
          </a:p>
          <a:p>
            <a:pPr algn="just"/>
            <a:r>
              <a:rPr lang="es-ES" sz="2000" b="1" dirty="0" smtClean="0"/>
              <a:t>A continuación encontrará un modelo de póster que le servirá como guía.</a:t>
            </a:r>
            <a:endParaRPr lang="es-CO" sz="2000" dirty="0" smtClean="0"/>
          </a:p>
          <a:p>
            <a:pPr algn="just"/>
            <a:r>
              <a:rPr lang="es-ES" sz="2000" b="1" dirty="0"/>
              <a:t> </a:t>
            </a:r>
            <a:endParaRPr lang="es-CO" sz="2000" dirty="0"/>
          </a:p>
          <a:p>
            <a:pPr algn="ctr"/>
            <a:r>
              <a:rPr lang="es-ES" sz="2000" dirty="0"/>
              <a:t>Envíe el póster y sus anexos al correo electrónico con previa aprobación del asesor metodológico </a:t>
            </a:r>
            <a:r>
              <a:rPr lang="es-ES" sz="2000" u="sng" dirty="0" smtClean="0"/>
              <a:t>gestion.conomimiento</a:t>
            </a:r>
            <a:r>
              <a:rPr lang="es-ES" sz="2000" u="sng" dirty="0" smtClean="0">
                <a:hlinkClick r:id="rId3"/>
              </a:rPr>
              <a:t>@fucsalud.edu.co</a:t>
            </a:r>
            <a:r>
              <a:rPr lang="es-ES" sz="2000" u="sng" dirty="0" smtClean="0"/>
              <a:t> </a:t>
            </a:r>
          </a:p>
          <a:p>
            <a:pPr algn="ctr"/>
            <a:endParaRPr lang="es-ES" sz="2000" dirty="0"/>
          </a:p>
          <a:p>
            <a:pPr lvl="0"/>
            <a:r>
              <a:rPr lang="es-ES" sz="2400" dirty="0"/>
              <a:t/>
            </a:r>
            <a:br>
              <a:rPr lang="es-ES" sz="2400" dirty="0"/>
            </a:br>
            <a:endParaRPr lang="es-CO" sz="2400" dirty="0"/>
          </a:p>
          <a:p>
            <a:pPr marL="571500" indent="-571500" algn="just">
              <a:buFont typeface="Arial" pitchFamily="34" charset="0"/>
              <a:buChar char="•"/>
            </a:pPr>
            <a:endParaRPr lang="es-ES" sz="2400" dirty="0" smtClean="0"/>
          </a:p>
          <a:p>
            <a:pPr algn="just"/>
            <a:endParaRPr lang="es-ES" sz="2400" dirty="0"/>
          </a:p>
          <a:p>
            <a:pPr algn="just"/>
            <a:endParaRPr lang="es-ES" sz="2400" dirty="0" smtClean="0"/>
          </a:p>
          <a:p>
            <a:pPr marL="571500" indent="-571500">
              <a:buFont typeface="Arial" pitchFamily="34" charset="0"/>
              <a:buChar char="•"/>
            </a:pPr>
            <a:endParaRPr lang="es-ES" sz="2400" dirty="0"/>
          </a:p>
          <a:p>
            <a:pPr marL="571500" indent="-571500">
              <a:buFont typeface="Arial" pitchFamily="34" charset="0"/>
              <a:buChar char="•"/>
            </a:pPr>
            <a:endParaRPr lang="es-ES" sz="2400" dirty="0"/>
          </a:p>
        </p:txBody>
      </p:sp>
      <p:sp>
        <p:nvSpPr>
          <p:cNvPr id="6" name="5 CuadroTexto"/>
          <p:cNvSpPr txBox="1"/>
          <p:nvPr/>
        </p:nvSpPr>
        <p:spPr>
          <a:xfrm>
            <a:off x="4716636" y="792238"/>
            <a:ext cx="89289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6600" b="1" dirty="0" smtClean="0">
                <a:solidFill>
                  <a:schemeClr val="bg1"/>
                </a:solidFill>
              </a:rPr>
              <a:t>INSTRUCCIONES</a:t>
            </a:r>
            <a:endParaRPr lang="es-E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79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4500612" y="360190"/>
            <a:ext cx="10585176" cy="2016224"/>
          </a:xfrm>
        </p:spPr>
        <p:txBody>
          <a:bodyPr>
            <a:normAutofit/>
          </a:bodyPr>
          <a:lstStyle/>
          <a:p>
            <a:pPr algn="l"/>
            <a:r>
              <a:rPr lang="es-ES" sz="3200" b="1" i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MEDICINA TRASLACIONAL: DE LA CAMA DEL PACIENTE AL LABORATORIO Y DEL LABORATORIO A LA CAMA DEL PACIENTE</a:t>
            </a:r>
            <a:endParaRPr lang="es-ES" sz="3200" b="1" i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612180" y="4949100"/>
            <a:ext cx="7272808" cy="4268074"/>
          </a:xfrm>
        </p:spPr>
        <p:txBody>
          <a:bodyPr>
            <a:normAutofit/>
          </a:bodyPr>
          <a:lstStyle/>
          <a:p>
            <a:r>
              <a:rPr lang="es-ES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</a:p>
          <a:p>
            <a:endParaRPr lang="es-ES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ES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sed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incidunt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ut labore et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magna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veniam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nostrud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exercitation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ullamco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nisi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aliquid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consequat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iure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reprehenderit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voluptate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cillum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fugiat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pariatur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Excepteur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obcaecat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cupiditat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non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proident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culpa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officia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deserunt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laborum</a:t>
            </a:r>
            <a:r>
              <a:rPr lang="es-E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es-E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s-ES" sz="14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1 Título"/>
          <p:cNvSpPr txBox="1">
            <a:spLocks/>
          </p:cNvSpPr>
          <p:nvPr/>
        </p:nvSpPr>
        <p:spPr>
          <a:xfrm>
            <a:off x="4500612" y="2461523"/>
            <a:ext cx="5400600" cy="1584175"/>
          </a:xfrm>
          <a:prstGeom prst="rect">
            <a:avLst/>
          </a:prstGeom>
        </p:spPr>
        <p:txBody>
          <a:bodyPr vert="horz" lIns="216027" tIns="108014" rIns="216027" bIns="108014" rtlCol="0" anchor="ctr">
            <a:normAutofit fontScale="32500" lnSpcReduction="20000"/>
          </a:bodyPr>
          <a:lstStyle>
            <a:lvl1pPr algn="ctr" defTabSz="2160270" rtl="0" eaLnBrk="1" latinLnBrk="0" hangingPunct="1">
              <a:spcBef>
                <a:spcPct val="0"/>
              </a:spcBef>
              <a:buNone/>
              <a:defRPr sz="10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5100" i="1" dirty="0" smtClean="0">
                <a:solidFill>
                  <a:srgbClr val="FFFF00"/>
                </a:solidFill>
              </a:rPr>
              <a:t>Autores: </a:t>
            </a:r>
            <a:r>
              <a:rPr lang="es-ES" sz="5100" i="1" dirty="0" smtClean="0">
                <a:solidFill>
                  <a:schemeClr val="bg1"/>
                </a:solidFill>
              </a:rPr>
              <a:t>Rodríguez DC¹, Gómez AD²</a:t>
            </a:r>
            <a:r>
              <a:rPr lang="es-ES" sz="5100" i="1" dirty="0">
                <a:solidFill>
                  <a:schemeClr val="bg1"/>
                </a:solidFill>
              </a:rPr>
              <a:t>, </a:t>
            </a:r>
            <a:r>
              <a:rPr lang="es-ES" sz="5100" i="1" dirty="0" smtClean="0">
                <a:solidFill>
                  <a:schemeClr val="bg1"/>
                </a:solidFill>
              </a:rPr>
              <a:t>Ramírez LG³</a:t>
            </a:r>
            <a:r>
              <a:rPr lang="es-CO" sz="5100" baseline="30000" dirty="0" smtClean="0">
                <a:solidFill>
                  <a:schemeClr val="bg1"/>
                </a:solidFill>
              </a:rPr>
              <a:t> </a:t>
            </a:r>
            <a:r>
              <a:rPr lang="es-CO" sz="2000" baseline="30000" dirty="0" smtClean="0"/>
              <a:t>1</a:t>
            </a:r>
            <a:endParaRPr lang="es-CO" sz="2000" dirty="0"/>
          </a:p>
          <a:p>
            <a:pPr algn="l"/>
            <a:endParaRPr lang="es-CO" sz="2400" dirty="0">
              <a:solidFill>
                <a:schemeClr val="bg1"/>
              </a:solidFill>
            </a:endParaRPr>
          </a:p>
          <a:p>
            <a:pPr algn="l">
              <a:lnSpc>
                <a:spcPct val="120000"/>
              </a:lnSpc>
            </a:pPr>
            <a:r>
              <a:rPr lang="es-CO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Residente </a:t>
            </a:r>
            <a:r>
              <a:rPr lang="es-CO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tercer año Medicina Interna, </a:t>
            </a:r>
            <a:r>
              <a:rPr lang="es-CO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Fundación Universitaria de Ciencias de la Salud – </a:t>
            </a:r>
            <a:r>
              <a:rPr lang="es-CO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FUCS</a:t>
            </a:r>
            <a:r>
              <a:rPr lang="es-CO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Hospital </a:t>
            </a:r>
            <a:r>
              <a:rPr lang="es-CO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San </a:t>
            </a:r>
            <a:r>
              <a:rPr lang="es-CO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José.</a:t>
            </a:r>
            <a:endParaRPr lang="es-CO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20000"/>
              </a:lnSpc>
            </a:pPr>
            <a:r>
              <a:rPr lang="es-CO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Médico </a:t>
            </a:r>
            <a:r>
              <a:rPr lang="es-CO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Internista, Instructor asociado Medicina interna, Fundación Universitaria de Ciencias de la Salud – </a:t>
            </a:r>
            <a:r>
              <a:rPr lang="es-CO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FUCS</a:t>
            </a:r>
            <a:r>
              <a:rPr lang="es-CO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Hospital de San José.</a:t>
            </a:r>
          </a:p>
          <a:p>
            <a:pPr algn="l">
              <a:lnSpc>
                <a:spcPct val="120000"/>
              </a:lnSpc>
            </a:pPr>
            <a:r>
              <a:rPr lang="es-CO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Médico Internista, Jefe de Departamento de Medicina Interna, </a:t>
            </a:r>
            <a:r>
              <a:rPr lang="es-CO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Hospital de San José</a:t>
            </a:r>
            <a:r>
              <a:rPr lang="es-CO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s-CO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s-CO" sz="3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s-CO" sz="3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s-ES" sz="3000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Contacto de correspondencia: </a:t>
            </a:r>
            <a:r>
              <a:rPr lang="es-ES" sz="3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Lorena Ramírez,  lramirez91@fucsalud.edu.co</a:t>
            </a:r>
            <a:endParaRPr lang="es-ES" sz="3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2 Subtítulo"/>
          <p:cNvSpPr txBox="1">
            <a:spLocks/>
          </p:cNvSpPr>
          <p:nvPr/>
        </p:nvSpPr>
        <p:spPr>
          <a:xfrm>
            <a:off x="612180" y="7515185"/>
            <a:ext cx="7272808" cy="3403978"/>
          </a:xfrm>
          <a:prstGeom prst="rect">
            <a:avLst/>
          </a:prstGeom>
        </p:spPr>
        <p:txBody>
          <a:bodyPr vert="horz" lIns="216027" tIns="108014" rIns="216027" bIns="108014" rtlCol="0">
            <a:normAutofit/>
          </a:bodyPr>
          <a:lstStyle>
            <a:lvl1pPr marL="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7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8013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6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216027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5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324040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432054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540067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48081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56094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64108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</a:t>
            </a:r>
          </a:p>
          <a:p>
            <a:endParaRPr lang="es-ES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ES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sed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incidunt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ut labore et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magna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veniam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nostrud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exercitation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ullamco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nisi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aliquid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consequat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iure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reprehenderit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voluptate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cillum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fugiat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pariatur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Excepteur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obcaecat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cupiditat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non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proident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culpa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officia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deserunt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laborum</a:t>
            </a:r>
            <a:r>
              <a:rPr lang="es-E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7" name="2 Subtítulo"/>
          <p:cNvSpPr txBox="1">
            <a:spLocks/>
          </p:cNvSpPr>
          <p:nvPr/>
        </p:nvSpPr>
        <p:spPr>
          <a:xfrm>
            <a:off x="625537" y="10216822"/>
            <a:ext cx="7272808" cy="2456735"/>
          </a:xfrm>
          <a:prstGeom prst="rect">
            <a:avLst/>
          </a:prstGeom>
        </p:spPr>
        <p:txBody>
          <a:bodyPr vert="horz" lIns="216027" tIns="108014" rIns="216027" bIns="108014" rtlCol="0">
            <a:normAutofit fontScale="85000" lnSpcReduction="10000"/>
          </a:bodyPr>
          <a:lstStyle>
            <a:lvl1pPr marL="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7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8013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6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216027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5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324040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432054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540067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48081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56094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64108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MÉTODOS</a:t>
            </a:r>
          </a:p>
          <a:p>
            <a:endParaRPr lang="es-ES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s-ES" sz="16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ES" sz="16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sed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incidunt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ut labore et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dolore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magna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enim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veniam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nostrud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exercitation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ullamco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laboris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nisi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ut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aliquid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consequat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aute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iure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reprehenderit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voluptate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esse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cillum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dolore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fugiat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pariatur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Excepteur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obcaecat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cupiditat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non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proident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sunt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culpa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officia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deserunt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mollit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laborum</a:t>
            </a:r>
            <a:r>
              <a:rPr lang="es-ES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es-E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E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Aspectos éticos: </a:t>
            </a:r>
            <a:r>
              <a:rPr lang="es-E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proyecto fue aprobado por el Comité de Ética e Investigación en seres humanos del Hospital de San José.</a:t>
            </a:r>
            <a:endParaRPr lang="es-E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2 Subtítulo"/>
          <p:cNvSpPr txBox="1">
            <a:spLocks/>
          </p:cNvSpPr>
          <p:nvPr/>
        </p:nvSpPr>
        <p:spPr>
          <a:xfrm>
            <a:off x="8461052" y="4949100"/>
            <a:ext cx="7272808" cy="2827914"/>
          </a:xfrm>
          <a:prstGeom prst="rect">
            <a:avLst/>
          </a:prstGeom>
        </p:spPr>
        <p:txBody>
          <a:bodyPr vert="horz" lIns="216027" tIns="108014" rIns="216027" bIns="108014" rtlCol="0">
            <a:normAutofit/>
          </a:bodyPr>
          <a:lstStyle>
            <a:lvl1pPr marL="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7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8013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6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216027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5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324040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432054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540067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48081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56094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64108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RESULTADOS</a:t>
            </a:r>
          </a:p>
          <a:p>
            <a:r>
              <a:rPr lang="es-ES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s-ES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sed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incidunt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ut labore et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magna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veniam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nostrud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exercitation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ullamco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nisi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aliquid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consequat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iure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reprehenderit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voluptate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cillum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fugiat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pariatur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Excepteur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obcaecat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cupiditat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non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proident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culpa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officia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deserunt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laborum</a:t>
            </a:r>
            <a:r>
              <a:rPr lang="es-E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9" name="2 Subtítulo"/>
          <p:cNvSpPr txBox="1">
            <a:spLocks/>
          </p:cNvSpPr>
          <p:nvPr/>
        </p:nvSpPr>
        <p:spPr>
          <a:xfrm>
            <a:off x="8461052" y="16162070"/>
            <a:ext cx="7272808" cy="2592288"/>
          </a:xfrm>
          <a:prstGeom prst="rect">
            <a:avLst/>
          </a:prstGeom>
        </p:spPr>
        <p:txBody>
          <a:bodyPr vert="horz" lIns="216027" tIns="108014" rIns="216027" bIns="108014" rtlCol="0">
            <a:normAutofit/>
          </a:bodyPr>
          <a:lstStyle>
            <a:lvl1pPr marL="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7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8013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6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216027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5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324040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432054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540067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48081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56094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64108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  <a:p>
            <a:endParaRPr lang="es-ES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s-E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consectetur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adipiscing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sed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eiusmod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tempor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incidunt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ut labore et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magna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aliqua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veniam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nostrud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exercitation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ullamco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nisi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ut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aliquid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consequat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iure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reprehenderit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voluptate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esse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cillum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dolore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fugiat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pariatur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Excepteur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obcaecat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cupiditat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non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proident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culpa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officia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deserunt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mollit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laborum</a:t>
            </a:r>
            <a:r>
              <a:rPr lang="es-E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0" name="2 Subtítulo"/>
          <p:cNvSpPr txBox="1">
            <a:spLocks/>
          </p:cNvSpPr>
          <p:nvPr/>
        </p:nvSpPr>
        <p:spPr>
          <a:xfrm>
            <a:off x="576289" y="20090382"/>
            <a:ext cx="15625736" cy="1728192"/>
          </a:xfrm>
          <a:prstGeom prst="rect">
            <a:avLst/>
          </a:prstGeom>
        </p:spPr>
        <p:txBody>
          <a:bodyPr vert="horz" lIns="216027" tIns="108014" rIns="216027" bIns="108014" rtlCol="0">
            <a:normAutofit/>
          </a:bodyPr>
          <a:lstStyle>
            <a:lvl1pPr marL="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7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8013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6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216027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5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324040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432054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540067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48081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560945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641080" indent="0" algn="ctr" defTabSz="2160270" rtl="0" eaLnBrk="1" latinLnBrk="0" hangingPunct="1">
              <a:spcBef>
                <a:spcPct val="20000"/>
              </a:spcBef>
              <a:buFont typeface="Arial" pitchFamily="34" charset="0"/>
              <a:buNone/>
              <a:defRPr sz="4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+mj-lt"/>
              <a:buAutoNum type="arabicPeriod"/>
            </a:pPr>
            <a:r>
              <a:rPr lang="es-ES" sz="1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Kerr</a:t>
            </a:r>
            <a:r>
              <a:rPr lang="es-ES" sz="1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M, Bedford M,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Matthews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O'Donoghue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economic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impact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acute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kidney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injury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England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Nephrol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Dial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Transplant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2014;29(7):1362-8.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Epub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2014/04/23.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Wald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Quinn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Luo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J, et al.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CHronic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dialysis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death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among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survivors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acute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kidney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injury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requiring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dialysis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JAMA. 2009;302(11):1179-85.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Mehta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RL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Cerda J,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Burdmann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Tonelli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Garcia-Garcia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G,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Jha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V, et al. International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Society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Nephrology's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0by25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initiative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acute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kidney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injury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zero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preventable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deaths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2025): a human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rights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case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nephrology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Lancet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2015;385(9987):2616-43. </a:t>
            </a:r>
            <a:r>
              <a:rPr lang="es-E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Epub</a:t>
            </a:r>
            <a:r>
              <a:rPr lang="es-E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2015/03/18.</a:t>
            </a:r>
          </a:p>
          <a:p>
            <a:pPr algn="l"/>
            <a:endParaRPr lang="es-ES" sz="1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5" name="Gráfico 14"/>
          <p:cNvGraphicFramePr/>
          <p:nvPr>
            <p:extLst>
              <p:ext uri="{D42A27DB-BD31-4B8C-83A1-F6EECF244321}">
                <p14:modId xmlns:p14="http://schemas.microsoft.com/office/powerpoint/2010/main" val="1514160114"/>
              </p:ext>
            </p:extLst>
          </p:nvPr>
        </p:nvGraphicFramePr>
        <p:xfrm>
          <a:off x="9469164" y="7585632"/>
          <a:ext cx="4896544" cy="33335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CuadroTexto 15"/>
          <p:cNvSpPr txBox="1"/>
          <p:nvPr/>
        </p:nvSpPr>
        <p:spPr>
          <a:xfrm>
            <a:off x="9505168" y="11073011"/>
            <a:ext cx="5184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Gráfica 1. </a:t>
            </a:r>
            <a:r>
              <a:rPr lang="es-CO" sz="11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CO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1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endParaRPr lang="es-CO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7" name="Tabla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4207768"/>
              </p:ext>
            </p:extLst>
          </p:nvPr>
        </p:nvGraphicFramePr>
        <p:xfrm>
          <a:off x="1152240" y="13161531"/>
          <a:ext cx="6192688" cy="26790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817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4817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54817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4817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64571">
                <a:tc>
                  <a:txBody>
                    <a:bodyPr/>
                    <a:lstStyle/>
                    <a:p>
                      <a:r>
                        <a:rPr lang="es-CO" sz="14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Lorem</a:t>
                      </a:r>
                      <a:r>
                        <a:rPr lang="es-CO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CO" sz="1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ipsum</a:t>
                      </a:r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Lorem</a:t>
                      </a:r>
                      <a:r>
                        <a:rPr lang="es-CO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CO" sz="1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ipsum</a:t>
                      </a:r>
                      <a:endParaRPr lang="es-CO" sz="14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Lorem</a:t>
                      </a:r>
                      <a:r>
                        <a:rPr lang="es-CO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CO" sz="1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ipsum</a:t>
                      </a:r>
                      <a:endParaRPr lang="es-CO" sz="14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Lorem</a:t>
                      </a:r>
                      <a:r>
                        <a:rPr lang="es-CO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s-CO" sz="1400" baseline="0" dirty="0" err="1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ipsum</a:t>
                      </a:r>
                      <a:endParaRPr lang="es-CO" sz="1400" dirty="0" smtClean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20286">
                <a:tc>
                  <a:txBody>
                    <a:bodyPr/>
                    <a:lstStyle/>
                    <a:p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Categoría 1.</a:t>
                      </a:r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 1.</a:t>
                      </a:r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 4.</a:t>
                      </a: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 7.</a:t>
                      </a: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20286"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Categoría 2.</a:t>
                      </a: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 2.</a:t>
                      </a: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 5.</a:t>
                      </a: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 8.</a:t>
                      </a: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20286"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Categoría 3.</a:t>
                      </a: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 3.</a:t>
                      </a: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 6.</a:t>
                      </a: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Serie 9.</a:t>
                      </a:r>
                    </a:p>
                    <a:p>
                      <a:endParaRPr lang="es-CO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8" name="CuadroTexto 17"/>
          <p:cNvSpPr txBox="1"/>
          <p:nvPr/>
        </p:nvSpPr>
        <p:spPr>
          <a:xfrm>
            <a:off x="1476276" y="15985925"/>
            <a:ext cx="5184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Tabla 1. </a:t>
            </a:r>
            <a:r>
              <a:rPr lang="es-CO" sz="11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CO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1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endParaRPr lang="es-CO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2338" y="11737394"/>
            <a:ext cx="3295389" cy="3295389"/>
          </a:xfrm>
          <a:prstGeom prst="rect">
            <a:avLst/>
          </a:prstGeom>
        </p:spPr>
      </p:pic>
      <p:sp>
        <p:nvSpPr>
          <p:cNvPr id="20" name="CuadroTexto 19"/>
          <p:cNvSpPr txBox="1"/>
          <p:nvPr/>
        </p:nvSpPr>
        <p:spPr>
          <a:xfrm>
            <a:off x="9505168" y="15205011"/>
            <a:ext cx="5184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Figura 1. </a:t>
            </a:r>
            <a:r>
              <a:rPr lang="es-CO" sz="11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es-CO" sz="11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1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endParaRPr lang="es-CO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1 Título"/>
          <p:cNvSpPr txBox="1">
            <a:spLocks/>
          </p:cNvSpPr>
          <p:nvPr/>
        </p:nvSpPr>
        <p:spPr>
          <a:xfrm>
            <a:off x="9906477" y="2635316"/>
            <a:ext cx="5400600" cy="1584175"/>
          </a:xfrm>
          <a:prstGeom prst="rect">
            <a:avLst/>
          </a:prstGeom>
        </p:spPr>
        <p:txBody>
          <a:bodyPr vert="horz" lIns="216027" tIns="108014" rIns="216027" bIns="108014" rtlCol="0" anchor="ctr">
            <a:normAutofit/>
          </a:bodyPr>
          <a:lstStyle>
            <a:lvl1pPr algn="ctr" defTabSz="2160270" rtl="0" eaLnBrk="1" latinLnBrk="0" hangingPunct="1">
              <a:spcBef>
                <a:spcPct val="0"/>
              </a:spcBef>
              <a:buNone/>
              <a:defRPr sz="10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R" sz="2400" dirty="0">
                <a:solidFill>
                  <a:srgbClr val="FFFF00"/>
                </a:solidFill>
              </a:rPr>
              <a:t>XXII JORNADA DE INVESTIGACIÓN  </a:t>
            </a:r>
          </a:p>
          <a:p>
            <a:r>
              <a:rPr lang="es-CR" sz="2000" dirty="0">
                <a:solidFill>
                  <a:schemeClr val="bg1"/>
                </a:solidFill>
              </a:rPr>
              <a:t>POSGRADO  MEDICINA - JULIO 2016</a:t>
            </a:r>
            <a:endParaRPr lang="es-E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0" y="4320630"/>
            <a:ext cx="16202025" cy="1699388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44628" y="576214"/>
            <a:ext cx="11017224" cy="1440160"/>
          </a:xfrm>
        </p:spPr>
        <p:txBody>
          <a:bodyPr>
            <a:noAutofit/>
          </a:bodyPr>
          <a:lstStyle/>
          <a:p>
            <a:pPr algn="l"/>
            <a:r>
              <a:rPr lang="es-419" sz="8800" dirty="0" smtClean="0">
                <a:solidFill>
                  <a:schemeClr val="bg1"/>
                </a:solidFill>
              </a:rPr>
              <a:t>Lista de verificación</a:t>
            </a:r>
            <a:endParaRPr lang="es-CO" sz="8800" dirty="0">
              <a:solidFill>
                <a:schemeClr val="bg1"/>
              </a:solidFill>
            </a:endParaRPr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0509945"/>
              </p:ext>
            </p:extLst>
          </p:nvPr>
        </p:nvGraphicFramePr>
        <p:xfrm>
          <a:off x="430490" y="4996533"/>
          <a:ext cx="15519394" cy="1532080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63283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88655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4453">
                <a:tc>
                  <a:txBody>
                    <a:bodyPr/>
                    <a:lstStyle/>
                    <a:p>
                      <a:pPr algn="ctr"/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457200" lvl="0" indent="0" algn="l" defTabSz="2160270" rtl="0" eaLnBrk="1" fontAlgn="auto" latinLnBrk="0" hangingPunct="1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200" b="1" kern="1200" cap="all" dirty="0" smtClean="0">
                          <a:effectLst/>
                        </a:rPr>
                        <a:t>general</a:t>
                      </a:r>
                      <a:endParaRPr lang="es-CO" sz="2200" b="1" kern="1200" cap="all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CO" sz="2200" kern="100" dirty="0">
                          <a:effectLst/>
                        </a:rPr>
                        <a:t>Está elaborado en la plantilla de </a:t>
                      </a:r>
                      <a:r>
                        <a:rPr lang="es-CO" sz="2200" kern="100" dirty="0" err="1">
                          <a:effectLst/>
                        </a:rPr>
                        <a:t>Power</a:t>
                      </a:r>
                      <a:r>
                        <a:rPr lang="es-CO" sz="2200" kern="100" dirty="0">
                          <a:effectLst/>
                        </a:rPr>
                        <a:t> </a:t>
                      </a:r>
                      <a:r>
                        <a:rPr lang="es-CO" sz="2200" kern="100" dirty="0" smtClean="0">
                          <a:effectLst/>
                        </a:rPr>
                        <a:t>Point</a:t>
                      </a:r>
                      <a:r>
                        <a:rPr lang="es-419" sz="2200" kern="100" dirty="0" smtClean="0">
                          <a:effectLst/>
                        </a:rPr>
                        <a:t> y usa los tipos y tamaños de letra de la misma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smtClean="0">
                          <a:effectLst/>
                        </a:rPr>
                        <a:t>☐</a:t>
                      </a:r>
                      <a:endParaRPr lang="es-CO" sz="22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CO" sz="2200" kern="100" dirty="0">
                          <a:effectLst/>
                        </a:rPr>
                        <a:t>Adjunta las imágenes originales en alta resolución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smtClean="0">
                          <a:effectLst/>
                        </a:rPr>
                        <a:t>☐</a:t>
                      </a:r>
                      <a:endParaRPr lang="es-CO" sz="22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>
                          <a:effectLst/>
                        </a:rPr>
                        <a:t>No contiene errores de ortografía, tipografía, ni gramática</a:t>
                      </a:r>
                      <a:endParaRPr lang="es-CO" sz="2200" kern="10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>
                          <a:effectLst/>
                        </a:rPr>
                        <a:t>Contiene un encabezado, un pie de página con referencias y la información en dos columnas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457200" lvl="0" indent="0" algn="l" defTabSz="2160270" rtl="0" eaLnBrk="1" fontAlgn="auto" latinLnBrk="0" hangingPunct="1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419" sz="2200" b="1" kern="1200" cap="all" dirty="0" smtClean="0">
                        <a:effectLst/>
                      </a:endParaRPr>
                    </a:p>
                    <a:p>
                      <a:pPr marL="0" marR="457200" lvl="0" indent="0" algn="l" defTabSz="2160270" rtl="0" eaLnBrk="1" fontAlgn="auto" latinLnBrk="0" hangingPunct="1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2200" b="1" kern="1200" cap="all" dirty="0" smtClean="0">
                          <a:effectLst/>
                        </a:rPr>
                        <a:t>ENCABEZADO</a:t>
                      </a:r>
                      <a:endParaRPr lang="es-CO" sz="2200" b="1" kern="1200" cap="all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>
                          <a:effectLst/>
                        </a:rPr>
                        <a:t>Contiene un título de máximo 150 caracteres, no contiene siglas ni abreviaturas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 smtClean="0">
                          <a:effectLst/>
                        </a:rPr>
                        <a:t>Los </a:t>
                      </a:r>
                      <a:r>
                        <a:rPr lang="es-419" sz="2200" kern="100" dirty="0">
                          <a:effectLst/>
                        </a:rPr>
                        <a:t>autores están registrados como apellido e iniciales del nombre separados por comas (Ej. Bush GW, Silva JA)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>
                          <a:effectLst/>
                        </a:rPr>
                        <a:t>Se indica el escalafón docente de los autores docentes (Monitor, Instructor asistente, Instructor asociado, Profesor asistente, Profesor asociado o Profesor titular</a:t>
                      </a:r>
                      <a:r>
                        <a:rPr lang="es-419" sz="2200" kern="100" dirty="0" smtClean="0">
                          <a:effectLst/>
                        </a:rPr>
                        <a:t>.), </a:t>
                      </a:r>
                      <a:r>
                        <a:rPr lang="es-419" sz="2200" kern="100" dirty="0">
                          <a:effectLst/>
                        </a:rPr>
                        <a:t>así como el año de residencia y programa académico de los autores estudiantes (Ej. Residente de tercer año Medicina Interna Fundación Universitaria de Ciencias de la Salud – Hospital San José)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s-CR" sz="2200" dirty="0" smtClean="0">
                          <a:effectLst/>
                        </a:rPr>
                        <a:t>☐</a:t>
                      </a:r>
                      <a:endParaRPr lang="es-CO" sz="2200" dirty="0" smtClean="0"/>
                    </a:p>
                    <a:p>
                      <a:pPr algn="ctr"/>
                      <a:r>
                        <a:rPr lang="ja-JP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>
                          <a:effectLst/>
                        </a:rPr>
                        <a:t>Incluye nombre y correo electrónico del autor de </a:t>
                      </a:r>
                      <a:r>
                        <a:rPr lang="es-419" sz="2200" kern="100" dirty="0" smtClean="0">
                          <a:effectLst/>
                        </a:rPr>
                        <a:t>correspondencia</a:t>
                      </a:r>
                    </a:p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 smtClean="0">
                          <a:solidFill>
                            <a:srgbClr val="27130E"/>
                          </a:solidFill>
                          <a:effectLst/>
                          <a:latin typeface="Franklin Gothic Medium" panose="020B0603020102020204" pitchFamily="34" charset="0"/>
                          <a:ea typeface="Franklin Gothic Medium" panose="020B0603020102020204" pitchFamily="34" charset="0"/>
                          <a:cs typeface="Times New Roman" panose="02020603050405020304" pitchFamily="18" charset="0"/>
                        </a:rPr>
                        <a:t>Incluye</a:t>
                      </a:r>
                      <a:r>
                        <a:rPr lang="es-419" sz="2200" kern="100" baseline="0" dirty="0" smtClean="0">
                          <a:solidFill>
                            <a:srgbClr val="27130E"/>
                          </a:solidFill>
                          <a:effectLst/>
                          <a:latin typeface="Franklin Gothic Medium" panose="020B0603020102020204" pitchFamily="34" charset="0"/>
                          <a:ea typeface="Franklin Gothic Medium" panose="020B0603020102020204" pitchFamily="34" charset="0"/>
                          <a:cs typeface="Times New Roman" panose="02020603050405020304" pitchFamily="18" charset="0"/>
                        </a:rPr>
                        <a:t> nombre del evento con fecha y año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457200" lvl="0" indent="0" algn="l" defTabSz="2160270" rtl="0" eaLnBrk="1" fontAlgn="auto" latinLnBrk="0" hangingPunct="1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419" sz="2200" b="1" kern="1200" cap="all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457200" lvl="0" indent="0" algn="l" defTabSz="2160270" rtl="0" eaLnBrk="1" fontAlgn="auto" latinLnBrk="0" hangingPunct="1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2200" b="1" kern="1200" cap="all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INTRODUCCIÓN Y MÉTODOS</a:t>
                      </a:r>
                      <a:endParaRPr lang="es-CO" sz="2200" b="1" kern="1200" cap="all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>
                          <a:effectLst/>
                        </a:rPr>
                        <a:t>La introducción es de máximo 5 renglones y resume de forma muy concisa el problema de investigación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>
                          <a:effectLst/>
                        </a:rPr>
                        <a:t>Contiene el objetivo principal del trabajo</a:t>
                      </a:r>
                      <a:endParaRPr lang="es-CO" sz="2200" kern="10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>
                          <a:effectLst/>
                        </a:rPr>
                        <a:t>Contiene una sección de Métodos que incluye todos los siguientes: diseño de investigación, lugar y tiempo de la estudio, población seleccionada (criterios de inclusión y exclusión, estrategia de muestreo), variables medidas (forma de medición y definición de las principales), análisis estadístico (tamaño de muestra, técnicas de análisis) y aspectos éticos (aprobación por el comité de ética FUCS</a:t>
                      </a:r>
                      <a:r>
                        <a:rPr lang="es-419" sz="2200" kern="100" dirty="0" smtClean="0">
                          <a:effectLst/>
                        </a:rPr>
                        <a:t>)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457200" lvl="0" indent="0" algn="l" defTabSz="2160270" rtl="0" eaLnBrk="1" fontAlgn="auto" latinLnBrk="0" hangingPunct="1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419" sz="2200" b="1" kern="1200" cap="all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457200" lvl="0" indent="0" algn="l" defTabSz="2160270" rtl="0" eaLnBrk="1" fontAlgn="auto" latinLnBrk="0" hangingPunct="1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2200" b="1" kern="1200" cap="all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Resultados, tablas</a:t>
                      </a:r>
                      <a:r>
                        <a:rPr lang="es-419" sz="2200" b="1" kern="1200" cap="all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y figuras</a:t>
                      </a:r>
                      <a:endParaRPr lang="es-CO" sz="2200" b="1" kern="1200" cap="all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smtClean="0">
                          <a:effectLst/>
                        </a:rPr>
                        <a:t>☐</a:t>
                      </a:r>
                      <a:endParaRPr lang="es-CO" sz="22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>
                          <a:effectLst/>
                        </a:rPr>
                        <a:t>Las tablas y figuras se citan en orden consecutivo usando número arábigos (Ej. Tabla 1)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smtClean="0">
                          <a:effectLst/>
                        </a:rPr>
                        <a:t>☐</a:t>
                      </a:r>
                      <a:endParaRPr lang="es-CO" sz="22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>
                          <a:effectLst/>
                        </a:rPr>
                        <a:t>El texto de las tablas y las figuras es legible</a:t>
                      </a:r>
                      <a:endParaRPr lang="es-CO" sz="2200" kern="10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smtClean="0">
                          <a:effectLst/>
                        </a:rPr>
                        <a:t>☐</a:t>
                      </a:r>
                      <a:endParaRPr lang="es-CO" sz="22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>
                          <a:effectLst/>
                        </a:rPr>
                        <a:t>Se insertan las imágenes y tablas originales, no capturas de pantalla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smtClean="0">
                          <a:effectLst/>
                        </a:rPr>
                        <a:t>☐</a:t>
                      </a:r>
                      <a:endParaRPr lang="es-CO" sz="22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>
                          <a:effectLst/>
                        </a:rPr>
                        <a:t>Todas las tablas y figuras tienen un título y descripción en la parte inferior de las mismas</a:t>
                      </a:r>
                      <a:endParaRPr lang="es-CO" sz="2200" kern="10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smtClean="0">
                          <a:effectLst/>
                        </a:rPr>
                        <a:t>☐</a:t>
                      </a:r>
                      <a:endParaRPr lang="es-CO" sz="22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>
                          <a:effectLst/>
                        </a:rPr>
                        <a:t>Las tablas tienen encabezados de columna, las figuras tienen etiquetas de ejes y leyendas según el caso</a:t>
                      </a:r>
                      <a:endParaRPr lang="es-CO" sz="2200" kern="10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smtClean="0">
                          <a:effectLst/>
                        </a:rPr>
                        <a:t>☐</a:t>
                      </a:r>
                      <a:endParaRPr lang="es-CO" sz="220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>
                          <a:effectLst/>
                        </a:rPr>
                        <a:t>En caso de usar fotografías, éstas garantizan la confidencialidad del paciente y tienen una escala de </a:t>
                      </a:r>
                      <a:r>
                        <a:rPr lang="es-419" sz="2200" kern="100" dirty="0" smtClean="0">
                          <a:effectLst/>
                        </a:rPr>
                        <a:t>medida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457200" lvl="0" indent="0" algn="l" defTabSz="2160270" rtl="0" eaLnBrk="1" fontAlgn="auto" latinLnBrk="0" hangingPunct="1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419" sz="2200" b="1" kern="1200" cap="all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457200" lvl="0" indent="0" algn="l" defTabSz="2160270" rtl="0" eaLnBrk="1" fontAlgn="auto" latinLnBrk="0" hangingPunct="1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2200" b="1" kern="1200" cap="all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Conclusiones y bibliografía</a:t>
                      </a:r>
                      <a:endParaRPr lang="es-CO" sz="2200" b="1" kern="1200" cap="all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>
                          <a:effectLst/>
                        </a:rPr>
                        <a:t>Las conclusiones se basan en los resultados del estudio pero no repiten los mismos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ja-JP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R="457200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s-419" sz="2200" kern="100" dirty="0" smtClean="0">
                          <a:effectLst/>
                        </a:rPr>
                        <a:t>Se </a:t>
                      </a:r>
                      <a:r>
                        <a:rPr lang="es-419" sz="2200" kern="100" dirty="0">
                          <a:effectLst/>
                        </a:rPr>
                        <a:t>citan máximo 3 referencias relevantes en formato Vancouver (el mismo del artículo</a:t>
                      </a:r>
                      <a:r>
                        <a:rPr lang="es-419" sz="2200" kern="100" dirty="0" smtClean="0">
                          <a:effectLst/>
                        </a:rPr>
                        <a:t>)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23"/>
                  </a:ext>
                </a:extLst>
              </a:tr>
              <a:tr h="253288">
                <a:tc>
                  <a:txBody>
                    <a:bodyPr/>
                    <a:lstStyle/>
                    <a:p>
                      <a:pPr algn="ctr"/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457200" lvl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s-CO" sz="2200" b="1" kern="1200" cap="all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457200" lvl="0" indent="0" algn="l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CO" sz="2200" b="1" kern="1200" cap="all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ApROBACIÓN</a:t>
                      </a:r>
                      <a:r>
                        <a:rPr lang="es-CO" sz="2200" b="1" kern="1200" cap="all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24"/>
                  </a:ext>
                </a:extLst>
              </a:tr>
              <a:tr h="449600">
                <a:tc>
                  <a:txBody>
                    <a:bodyPr/>
                    <a:lstStyle/>
                    <a:p>
                      <a:pPr marL="0" marR="0" lvl="0" indent="0" algn="ctr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s-CO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457200" lvl="0" indent="0" algn="l" defTabSz="2160270" rtl="0" eaLnBrk="1" fontAlgn="auto" latinLnBrk="0" hangingPunct="1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22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Tiene el visto bueno del investigador principal : ___________________________________________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25"/>
                  </a:ext>
                </a:extLst>
              </a:tr>
              <a:tr h="119784">
                <a:tc>
                  <a:txBody>
                    <a:bodyPr/>
                    <a:lstStyle/>
                    <a:p>
                      <a:pPr marL="0" marR="0" lvl="0" indent="0" algn="ctr" defTabSz="21602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s-CO" sz="2200" dirty="0" smtClean="0">
                          <a:effectLst/>
                        </a:rPr>
                        <a:t>☐</a:t>
                      </a:r>
                      <a:endParaRPr lang="es-CO" sz="22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457200" lvl="0" indent="0" algn="l" defTabSz="2160270" rtl="0" eaLnBrk="1" fontAlgn="auto" latinLnBrk="0" hangingPunct="1">
                        <a:lnSpc>
                          <a:spcPct val="10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2200" kern="100" dirty="0" smtClean="0">
                          <a:effectLst/>
                        </a:rPr>
                        <a:t>Tiene el aval del asesor metodológico: </a:t>
                      </a:r>
                      <a:r>
                        <a:rPr lang="es-419" sz="2200" kern="1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___________________________________________</a:t>
                      </a:r>
                      <a:endParaRPr lang="es-CO" sz="2200" kern="100" dirty="0">
                        <a:solidFill>
                          <a:srgbClr val="27130E"/>
                        </a:solidFill>
                        <a:effectLst/>
                        <a:latin typeface="Franklin Gothic Medium" panose="020B0603020102020204" pitchFamily="34" charset="0"/>
                        <a:ea typeface="Franklin Gothic Medium" panose="020B06030201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0995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20292" y="5112718"/>
            <a:ext cx="13465496" cy="190821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s-CR" sz="6000" dirty="0" smtClean="0"/>
              <a:t>Tenga en cuenta los siguientes casos en el tema de logos en los póster, estos casos son los únicos y por ende se debe respetar la elección de cualquiera de estos casos:</a:t>
            </a:r>
            <a:endParaRPr lang="es-CR" sz="60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386" y="8569102"/>
            <a:ext cx="4599462" cy="6132472"/>
          </a:xfrm>
          <a:prstGeom prst="rect">
            <a:avLst/>
          </a:prstGeom>
        </p:spPr>
      </p:pic>
      <p:sp>
        <p:nvSpPr>
          <p:cNvPr id="5" name="Marcador de contenido 2"/>
          <p:cNvSpPr txBox="1">
            <a:spLocks/>
          </p:cNvSpPr>
          <p:nvPr/>
        </p:nvSpPr>
        <p:spPr>
          <a:xfrm>
            <a:off x="4644628" y="648222"/>
            <a:ext cx="7776864" cy="1512168"/>
          </a:xfrm>
          <a:prstGeom prst="rect">
            <a:avLst/>
          </a:prstGeom>
        </p:spPr>
        <p:txBody>
          <a:bodyPr vert="horz" lIns="216027" tIns="108014" rIns="216027" bIns="108014" rtlCol="0">
            <a:normAutofit/>
          </a:bodyPr>
          <a:lstStyle>
            <a:lvl1pPr marL="810101" indent="-810101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7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5219" indent="-675084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033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5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78047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6060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94074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02087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10101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8114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CR" dirty="0" smtClean="0">
                <a:solidFill>
                  <a:schemeClr val="bg1"/>
                </a:solidFill>
              </a:rPr>
              <a:t>Logos en el póster</a:t>
            </a:r>
            <a:endParaRPr lang="es-CR" dirty="0">
              <a:solidFill>
                <a:schemeClr val="bg1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3285" y="8569102"/>
            <a:ext cx="4626462" cy="616847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814" y="8569102"/>
            <a:ext cx="4599462" cy="6132472"/>
          </a:xfrm>
          <a:prstGeom prst="rect">
            <a:avLst/>
          </a:prstGeom>
        </p:spPr>
      </p:pic>
      <p:sp>
        <p:nvSpPr>
          <p:cNvPr id="8" name="Marcador de contenido 2"/>
          <p:cNvSpPr txBox="1">
            <a:spLocks/>
          </p:cNvSpPr>
          <p:nvPr/>
        </p:nvSpPr>
        <p:spPr>
          <a:xfrm>
            <a:off x="1044228" y="7705006"/>
            <a:ext cx="4572620" cy="864096"/>
          </a:xfrm>
          <a:prstGeom prst="rect">
            <a:avLst/>
          </a:prstGeom>
        </p:spPr>
        <p:txBody>
          <a:bodyPr vert="horz" lIns="216027" tIns="108014" rIns="216027" bIns="108014" rtlCol="0">
            <a:normAutofit fontScale="85000" lnSpcReduction="20000"/>
          </a:bodyPr>
          <a:lstStyle>
            <a:lvl1pPr marL="810101" indent="-810101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7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5219" indent="-675084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033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5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78047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6060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94074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02087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10101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8114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s-CR" sz="6000" dirty="0" smtClean="0">
                <a:solidFill>
                  <a:srgbClr val="0070C0"/>
                </a:solidFill>
              </a:rPr>
              <a:t>Caso 1</a:t>
            </a:r>
            <a:endParaRPr lang="es-CR" sz="6000" dirty="0">
              <a:solidFill>
                <a:srgbClr val="0070C0"/>
              </a:solidFill>
            </a:endParaRPr>
          </a:p>
        </p:txBody>
      </p:sp>
      <p:sp>
        <p:nvSpPr>
          <p:cNvPr id="9" name="Marcador de contenido 2"/>
          <p:cNvSpPr txBox="1">
            <a:spLocks/>
          </p:cNvSpPr>
          <p:nvPr/>
        </p:nvSpPr>
        <p:spPr>
          <a:xfrm>
            <a:off x="5857203" y="7705006"/>
            <a:ext cx="4572620" cy="864096"/>
          </a:xfrm>
          <a:prstGeom prst="rect">
            <a:avLst/>
          </a:prstGeom>
        </p:spPr>
        <p:txBody>
          <a:bodyPr vert="horz" lIns="216027" tIns="108014" rIns="216027" bIns="108014" rtlCol="0">
            <a:normAutofit fontScale="85000" lnSpcReduction="20000"/>
          </a:bodyPr>
          <a:lstStyle>
            <a:lvl1pPr marL="810101" indent="-810101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7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5219" indent="-675084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033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5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78047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6060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94074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02087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10101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8114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s-CR" sz="6000" dirty="0" smtClean="0">
                <a:solidFill>
                  <a:srgbClr val="0070C0"/>
                </a:solidFill>
              </a:rPr>
              <a:t>Caso 2</a:t>
            </a:r>
            <a:endParaRPr lang="es-CR" sz="6000" dirty="0">
              <a:solidFill>
                <a:srgbClr val="0070C0"/>
              </a:solidFill>
            </a:endParaRPr>
          </a:p>
        </p:txBody>
      </p:sp>
      <p:sp>
        <p:nvSpPr>
          <p:cNvPr id="10" name="Marcador de contenido 2"/>
          <p:cNvSpPr txBox="1">
            <a:spLocks/>
          </p:cNvSpPr>
          <p:nvPr/>
        </p:nvSpPr>
        <p:spPr>
          <a:xfrm>
            <a:off x="10546772" y="7705006"/>
            <a:ext cx="4572620" cy="864096"/>
          </a:xfrm>
          <a:prstGeom prst="rect">
            <a:avLst/>
          </a:prstGeom>
        </p:spPr>
        <p:txBody>
          <a:bodyPr vert="horz" lIns="216027" tIns="108014" rIns="216027" bIns="108014" rtlCol="0">
            <a:normAutofit fontScale="85000" lnSpcReduction="20000"/>
          </a:bodyPr>
          <a:lstStyle>
            <a:lvl1pPr marL="810101" indent="-810101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7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5219" indent="-675084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033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5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78047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6060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94074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02087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10101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8114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s-CR" sz="6000" dirty="0" smtClean="0">
                <a:solidFill>
                  <a:srgbClr val="0070C0"/>
                </a:solidFill>
              </a:rPr>
              <a:t>Caso 3</a:t>
            </a:r>
            <a:endParaRPr lang="es-CR" sz="6000" dirty="0">
              <a:solidFill>
                <a:srgbClr val="0070C0"/>
              </a:solidFill>
            </a:endParaRPr>
          </a:p>
        </p:txBody>
      </p:sp>
      <p:sp>
        <p:nvSpPr>
          <p:cNvPr id="11" name="Marcador de contenido 2"/>
          <p:cNvSpPr txBox="1">
            <a:spLocks/>
          </p:cNvSpPr>
          <p:nvPr/>
        </p:nvSpPr>
        <p:spPr>
          <a:xfrm>
            <a:off x="1044228" y="15097832"/>
            <a:ext cx="4572620" cy="1968213"/>
          </a:xfrm>
          <a:prstGeom prst="rect">
            <a:avLst/>
          </a:prstGeom>
        </p:spPr>
        <p:txBody>
          <a:bodyPr vert="horz" lIns="216027" tIns="108014" rIns="216027" bIns="108014" rtlCol="0">
            <a:normAutofit/>
          </a:bodyPr>
          <a:lstStyle>
            <a:lvl1pPr marL="810101" indent="-810101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7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5219" indent="-675084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033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5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78047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6060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94074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02087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10101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8114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s-CR" sz="3000" dirty="0" smtClean="0"/>
              <a:t>Esta plantilla aplica cuando el póster en netamente institucional.</a:t>
            </a:r>
            <a:endParaRPr lang="es-CR" sz="3000" dirty="0"/>
          </a:p>
        </p:txBody>
      </p:sp>
      <p:sp>
        <p:nvSpPr>
          <p:cNvPr id="12" name="Marcador de contenido 2"/>
          <p:cNvSpPr txBox="1">
            <a:spLocks/>
          </p:cNvSpPr>
          <p:nvPr/>
        </p:nvSpPr>
        <p:spPr>
          <a:xfrm>
            <a:off x="5947310" y="15097832"/>
            <a:ext cx="4599462" cy="1968213"/>
          </a:xfrm>
          <a:prstGeom prst="rect">
            <a:avLst/>
          </a:prstGeom>
        </p:spPr>
        <p:txBody>
          <a:bodyPr vert="horz" lIns="216027" tIns="108014" rIns="216027" bIns="108014" rtlCol="0">
            <a:noAutofit/>
          </a:bodyPr>
          <a:lstStyle>
            <a:lvl1pPr marL="810101" indent="-810101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7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5219" indent="-675084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033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5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78047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6060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94074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02087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10101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8114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s-CR" sz="3000" dirty="0" smtClean="0"/>
              <a:t>Esta plantilla aplica cuando el póster lleva la colaboración de otros logos, pero la FUCS es el líder del proyecto.</a:t>
            </a:r>
            <a:endParaRPr lang="es-CR" sz="3000" dirty="0"/>
          </a:p>
        </p:txBody>
      </p:sp>
      <p:sp>
        <p:nvSpPr>
          <p:cNvPr id="13" name="Marcador de contenido 2"/>
          <p:cNvSpPr txBox="1">
            <a:spLocks/>
          </p:cNvSpPr>
          <p:nvPr/>
        </p:nvSpPr>
        <p:spPr>
          <a:xfrm>
            <a:off x="10760285" y="15097832"/>
            <a:ext cx="4599462" cy="1968213"/>
          </a:xfrm>
          <a:prstGeom prst="rect">
            <a:avLst/>
          </a:prstGeom>
        </p:spPr>
        <p:txBody>
          <a:bodyPr vert="horz" lIns="216027" tIns="108014" rIns="216027" bIns="108014" rtlCol="0">
            <a:noAutofit/>
          </a:bodyPr>
          <a:lstStyle>
            <a:lvl1pPr marL="810101" indent="-810101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7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5219" indent="-675084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0033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5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78047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86060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94074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02087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101013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181148" indent="-540068" algn="l" defTabSz="21602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s-CR" sz="3000" dirty="0" smtClean="0"/>
              <a:t>Esta plantilla aplica cuando el póster es organizado con otras instituciones donde tienen el mismo grado de importancia, el logo líder deberá ser ubicado al lado izquierdo del póster</a:t>
            </a:r>
            <a:endParaRPr lang="es-CR" sz="3000" dirty="0"/>
          </a:p>
        </p:txBody>
      </p:sp>
    </p:spTree>
    <p:extLst>
      <p:ext uri="{BB962C8B-B14F-4D97-AF65-F5344CB8AC3E}">
        <p14:creationId xmlns:p14="http://schemas.microsoft.com/office/powerpoint/2010/main" val="37272561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1305</Words>
  <Application>Microsoft Office PowerPoint</Application>
  <PresentationFormat>Personalizado</PresentationFormat>
  <Paragraphs>173</Paragraphs>
  <Slides>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ＭＳ Ｐゴシック</vt:lpstr>
      <vt:lpstr>Arial</vt:lpstr>
      <vt:lpstr>Calibri</vt:lpstr>
      <vt:lpstr>Franklin Gothic Medium</vt:lpstr>
      <vt:lpstr>Times New Roman</vt:lpstr>
      <vt:lpstr>Tema de Office</vt:lpstr>
      <vt:lpstr>Presentación de PowerPoint</vt:lpstr>
      <vt:lpstr>Presentación de PowerPoint</vt:lpstr>
      <vt:lpstr>MEDICINA TRASLACIONAL: DE LA CAMA DEL PACIENTE AL LABORATORIO Y DEL LABORATORIO A LA CAMA DEL PACIENTE</vt:lpstr>
      <vt:lpstr>Lista de verificación</vt:lpstr>
      <vt:lpstr>Presentación de PowerPoint</vt:lpstr>
    </vt:vector>
  </TitlesOfParts>
  <Company>FUCS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Disenador 5</dc:creator>
  <cp:lastModifiedBy>Marcela Muñoz Rodriguez</cp:lastModifiedBy>
  <cp:revision>47</cp:revision>
  <dcterms:created xsi:type="dcterms:W3CDTF">2011-06-13T20:15:13Z</dcterms:created>
  <dcterms:modified xsi:type="dcterms:W3CDTF">2018-09-06T17:42:08Z</dcterms:modified>
</cp:coreProperties>
</file>

<file path=docProps/thumbnail.jpeg>
</file>